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8" r:id="rId2"/>
    <p:sldId id="270" r:id="rId3"/>
    <p:sldId id="271" r:id="rId4"/>
    <p:sldId id="277" r:id="rId5"/>
    <p:sldId id="278" r:id="rId6"/>
    <p:sldId id="282" r:id="rId7"/>
    <p:sldId id="279" r:id="rId8"/>
    <p:sldId id="274" r:id="rId9"/>
    <p:sldId id="281" r:id="rId10"/>
    <p:sldId id="280" r:id="rId11"/>
    <p:sldId id="273" r:id="rId12"/>
    <p:sldId id="284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69" r:id="rId22"/>
    <p:sldId id="276" r:id="rId23"/>
    <p:sldId id="272" r:id="rId24"/>
    <p:sldId id="297" r:id="rId25"/>
  </p:sldIdLst>
  <p:sldSz cx="9144000" cy="5143500" type="screen16x9"/>
  <p:notesSz cx="9926638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9" autoAdjust="0"/>
    <p:restoredTop sz="94660"/>
  </p:normalViewPr>
  <p:slideViewPr>
    <p:cSldViewPr>
      <p:cViewPr>
        <p:scale>
          <a:sx n="80" d="100"/>
          <a:sy n="80" d="100"/>
        </p:scale>
        <p:origin x="-1086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7A362-B4C3-4BB6-BF6F-974B2B6F47AE}" type="datetimeFigureOut">
              <a:rPr lang="cs-CZ" smtClean="0"/>
              <a:t>29.11.2023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2DD39-3A30-4BA6-B8D2-52C08460AB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78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 3.5.2023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2DD39-3A30-4BA6-B8D2-52C08460ABF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3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2DD39-3A30-4BA6-B8D2-52C08460ABF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81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Průkopník z roku 2019 na ZT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2DD39-3A30-4BA6-B8D2-52C08460ABF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39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2DD39-3A30-4BA6-B8D2-52C08460ABF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79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C7BEA-B04F-4A3C-87BB-FBCA765E9C63}" type="datetimeFigureOut">
              <a:rPr lang="cs-CZ" altLang="cs-CZ"/>
              <a:pPr>
                <a:defRPr/>
              </a:pPr>
              <a:t>29.11.2023</a:t>
            </a:fld>
            <a:endParaRPr lang="cs-CZ" altLang="cs-CZ" dirty="0"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4498-ADE2-443B-8620-3564B7E6E85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0490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61C9-993F-4BEA-96A0-8333C198FF2B}" type="datetimeFigureOut">
              <a:rPr lang="cs-CZ" altLang="cs-CZ"/>
              <a:pPr>
                <a:defRPr/>
              </a:pPr>
              <a:t>29.11.2023</a:t>
            </a:fld>
            <a:endParaRPr lang="cs-CZ" altLang="cs-CZ" dirty="0"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CA46-B639-4AFF-A921-F316772BCB7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2116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50656-05A4-4511-B98C-1665B3E3C0E3}" type="datetimeFigureOut">
              <a:rPr lang="cs-CZ" altLang="cs-CZ"/>
              <a:pPr>
                <a:defRPr/>
              </a:pPr>
              <a:t>29.11.2023</a:t>
            </a:fld>
            <a:endParaRPr lang="cs-CZ" altLang="cs-CZ" dirty="0"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CA0C-957A-4145-9FC3-0180AC72D56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481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C0141-F701-4570-AD35-B4649E7979EA}" type="datetimeFigureOut">
              <a:rPr lang="cs-CZ" altLang="cs-CZ"/>
              <a:pPr>
                <a:defRPr/>
              </a:pPr>
              <a:t>29.11.2023</a:t>
            </a:fld>
            <a:endParaRPr lang="cs-CZ" altLang="cs-CZ" dirty="0"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B7C89-BBC0-45BD-A0E4-E74C298F430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1780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101F-A079-4F2B-A595-99B6310A6720}" type="datetimeFigureOut">
              <a:rPr lang="cs-CZ" altLang="cs-CZ"/>
              <a:pPr>
                <a:defRPr/>
              </a:pPr>
              <a:t>29.11.2023</a:t>
            </a:fld>
            <a:endParaRPr lang="cs-CZ" altLang="cs-CZ" dirty="0"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E88B-87ED-450F-9610-D9139D9A545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52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51D6-1FA2-4E6F-A95E-E4AB42F3E6E5}" type="datetimeFigureOut">
              <a:rPr lang="cs-CZ" altLang="cs-CZ"/>
              <a:pPr>
                <a:defRPr/>
              </a:pPr>
              <a:t>29.11.2023</a:t>
            </a:fld>
            <a:endParaRPr lang="cs-CZ" altLang="cs-CZ" dirty="0"/>
          </a:p>
        </p:txBody>
      </p:sp>
      <p:sp>
        <p:nvSpPr>
          <p:cNvPr id="6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06F03-DC5C-443A-94A0-9820A5B292D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1501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B9FE-18C0-494B-B770-876A2F7AAD65}" type="datetimeFigureOut">
              <a:rPr lang="cs-CZ" altLang="cs-CZ"/>
              <a:pPr>
                <a:defRPr/>
              </a:pPr>
              <a:t>29.11.2023</a:t>
            </a:fld>
            <a:endParaRPr lang="cs-CZ" altLang="cs-CZ" dirty="0"/>
          </a:p>
        </p:txBody>
      </p:sp>
      <p:sp>
        <p:nvSpPr>
          <p:cNvPr id="8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2DC6-C6A0-47D3-95D7-7C12D76D80D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0183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6A569-5BB3-4F65-AAE9-6A02332AF7C6}" type="datetimeFigureOut">
              <a:rPr lang="cs-CZ" altLang="cs-CZ"/>
              <a:pPr>
                <a:defRPr/>
              </a:pPr>
              <a:t>29.11.2023</a:t>
            </a:fld>
            <a:endParaRPr lang="cs-CZ" altLang="cs-CZ" dirty="0"/>
          </a:p>
        </p:txBody>
      </p:sp>
      <p:sp>
        <p:nvSpPr>
          <p:cNvPr id="4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95F1-5C68-44EA-ADF0-2F5558C4EFB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4984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35E5-7363-42FD-9D9B-129231D0630E}" type="datetimeFigureOut">
              <a:rPr lang="cs-CZ" altLang="cs-CZ"/>
              <a:pPr>
                <a:defRPr/>
              </a:pPr>
              <a:t>29.11.2023</a:t>
            </a:fld>
            <a:endParaRPr lang="cs-CZ" altLang="cs-CZ" dirty="0"/>
          </a:p>
        </p:txBody>
      </p:sp>
      <p:sp>
        <p:nvSpPr>
          <p:cNvPr id="3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6E8B2-A9EE-422A-A72C-F87DB13CF93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4942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88F0-CF0F-4E97-A467-4AD57A325C76}" type="datetimeFigureOut">
              <a:rPr lang="cs-CZ" altLang="cs-CZ"/>
              <a:pPr>
                <a:defRPr/>
              </a:pPr>
              <a:t>29.11.2023</a:t>
            </a:fld>
            <a:endParaRPr lang="cs-CZ" altLang="cs-CZ" dirty="0"/>
          </a:p>
        </p:txBody>
      </p:sp>
      <p:sp>
        <p:nvSpPr>
          <p:cNvPr id="6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5CEE-B291-489E-834E-BBD551D8433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9704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93330-6EBD-444F-B67A-D496D85964D9}" type="datetimeFigureOut">
              <a:rPr lang="cs-CZ" altLang="cs-CZ"/>
              <a:pPr>
                <a:defRPr/>
              </a:pPr>
              <a:t>29.11.2023</a:t>
            </a:fld>
            <a:endParaRPr lang="cs-CZ" altLang="cs-CZ" dirty="0"/>
          </a:p>
        </p:txBody>
      </p:sp>
      <p:sp>
        <p:nvSpPr>
          <p:cNvPr id="6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3080-F428-4AE8-B826-D7C90DB6DB2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5277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546D43-ADA2-4D10-8695-FAEB2D57195E}" type="datetimeFigureOut">
              <a:rPr lang="cs-CZ" altLang="cs-CZ"/>
              <a:pPr>
                <a:defRPr/>
              </a:pPr>
              <a:t>29.11.2023</a:t>
            </a:fld>
            <a:endParaRPr lang="cs-CZ" altLang="cs-CZ" dirty="0"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9AC41FB-DED8-46F5-9BFD-C7E315CF002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899592" y="1491630"/>
            <a:ext cx="7236296" cy="1872208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002060"/>
                </a:solidFill>
              </a:rPr>
              <a:t>ZMĚNY V PRAVIDLECH OD ROKU 2022</a:t>
            </a:r>
            <a:br>
              <a:rPr lang="cs-CZ" altLang="cs-CZ" b="1" dirty="0" smtClean="0">
                <a:solidFill>
                  <a:srgbClr val="002060"/>
                </a:solidFill>
              </a:rPr>
            </a:br>
            <a:endParaRPr lang="cs-CZ" altLang="cs-CZ" b="1" dirty="0" smtClean="0">
              <a:solidFill>
                <a:srgbClr val="002060"/>
              </a:solidFill>
            </a:endParaRPr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1259632" y="3723878"/>
            <a:ext cx="6400800" cy="648072"/>
          </a:xfrm>
        </p:spPr>
        <p:txBody>
          <a:bodyPr/>
          <a:lstStyle/>
          <a:p>
            <a:r>
              <a:rPr lang="cs-CZ" altLang="cs-CZ" sz="2800" b="1" dirty="0" smtClean="0">
                <a:solidFill>
                  <a:srgbClr val="002060"/>
                </a:solidFill>
              </a:rPr>
              <a:t>Ludmila </a:t>
            </a:r>
            <a:r>
              <a:rPr lang="cs-CZ" altLang="cs-CZ" sz="2800" b="1" dirty="0" smtClean="0">
                <a:solidFill>
                  <a:srgbClr val="002060"/>
                </a:solidFill>
              </a:rPr>
              <a:t>Pudilová</a:t>
            </a:r>
          </a:p>
          <a:p>
            <a:endParaRPr lang="cs-CZ" altLang="cs-CZ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563072" cy="857250"/>
          </a:xfrm>
        </p:spPr>
        <p:txBody>
          <a:bodyPr/>
          <a:lstStyle/>
          <a:p>
            <a:r>
              <a:rPr lang="cs-CZ" dirty="0" smtClean="0"/>
              <a:t>TP 20.2.1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275606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Postupy </a:t>
            </a:r>
            <a:r>
              <a:rPr lang="cs-CZ" sz="2800" dirty="0" smtClean="0"/>
              <a:t>do dalších kol </a:t>
            </a:r>
          </a:p>
          <a:p>
            <a:r>
              <a:rPr lang="cs-CZ" sz="2800" dirty="0" smtClean="0"/>
              <a:t>v bězích</a:t>
            </a:r>
          </a:p>
          <a:p>
            <a:r>
              <a:rPr lang="cs-CZ" sz="2000" dirty="0" smtClean="0"/>
              <a:t>Postupy podle nejlépe jen podle umístění, ne časem.</a:t>
            </a:r>
            <a:endParaRPr lang="cs-CZ" sz="2000" dirty="0" smtClean="0"/>
          </a:p>
          <a:p>
            <a:r>
              <a:rPr lang="cs-CZ" dirty="0" smtClean="0"/>
              <a:t>POZN. (</a:t>
            </a:r>
            <a:r>
              <a:rPr lang="cs-CZ" dirty="0" err="1" smtClean="0"/>
              <a:t>ii</a:t>
            </a:r>
            <a:r>
              <a:rPr lang="cs-CZ" dirty="0" smtClean="0"/>
              <a:t>): Je možné stanovit pravidla jak budou obsazeny případné volné pozice na startu semifinále nebo finále = dobírání závodníků 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18" y="401028"/>
            <a:ext cx="4188332" cy="418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8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5554960" cy="857250"/>
          </a:xfrm>
        </p:spPr>
        <p:txBody>
          <a:bodyPr/>
          <a:lstStyle/>
          <a:p>
            <a:r>
              <a:rPr lang="cs-CZ" altLang="cs-CZ" dirty="0" smtClean="0"/>
              <a:t>TP 20.4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179512" y="915566"/>
            <a:ext cx="4680520" cy="33940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800" dirty="0"/>
              <a:t>Nasazování do </a:t>
            </a:r>
            <a:r>
              <a:rPr lang="cs-CZ" altLang="cs-CZ" sz="2800" dirty="0" smtClean="0"/>
              <a:t>drah na </a:t>
            </a:r>
            <a:r>
              <a:rPr lang="cs-CZ" altLang="cs-CZ" sz="2800" dirty="0" err="1" smtClean="0"/>
              <a:t>osmidráze</a:t>
            </a:r>
            <a:r>
              <a:rPr lang="cs-CZ" altLang="cs-CZ" sz="2800" dirty="0" smtClean="0"/>
              <a:t> pro další kola běhů:</a:t>
            </a:r>
          </a:p>
          <a:p>
            <a:pPr marL="0" indent="0">
              <a:buNone/>
            </a:pPr>
            <a:r>
              <a:rPr lang="cs-CZ" altLang="cs-CZ" sz="2800" dirty="0" smtClean="0"/>
              <a:t>20.4.3 – na rovince</a:t>
            </a:r>
          </a:p>
          <a:p>
            <a:pPr marL="0" indent="0">
              <a:buNone/>
            </a:pPr>
            <a:r>
              <a:rPr lang="cs-CZ" altLang="cs-CZ" sz="2800" dirty="0" smtClean="0"/>
              <a:t>20.4.4 – pro 200m</a:t>
            </a:r>
          </a:p>
          <a:p>
            <a:pPr marL="0" indent="0">
              <a:buNone/>
            </a:pPr>
            <a:r>
              <a:rPr lang="cs-CZ" altLang="cs-CZ" sz="2800" dirty="0" smtClean="0"/>
              <a:t>20.4.5 – pro 400m, 800m a štafety 4x100, 4x400</a:t>
            </a:r>
            <a:endParaRPr lang="cs-CZ" altLang="cs-CZ" sz="2400" dirty="0"/>
          </a:p>
          <a:p>
            <a:pPr marL="0" indent="0">
              <a:buNone/>
            </a:pPr>
            <a:r>
              <a:rPr lang="cs-CZ" altLang="cs-CZ" sz="2400" dirty="0" smtClean="0"/>
              <a:t>Na </a:t>
            </a:r>
            <a:r>
              <a:rPr lang="cs-CZ" altLang="cs-CZ" sz="2400" dirty="0" err="1" smtClean="0"/>
              <a:t>šestidráze</a:t>
            </a:r>
            <a:r>
              <a:rPr lang="cs-CZ" altLang="cs-CZ" sz="2400" dirty="0" smtClean="0"/>
              <a:t> máme skupiny: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400" dirty="0" smtClean="0"/>
              <a:t>3,4,5 – 6 – 1,2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32" y="339502"/>
            <a:ext cx="430680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195486"/>
            <a:ext cx="7437512" cy="857250"/>
          </a:xfrm>
        </p:spPr>
        <p:txBody>
          <a:bodyPr/>
          <a:lstStyle/>
          <a:p>
            <a:r>
              <a:rPr lang="cs-CZ" dirty="0" smtClean="0"/>
              <a:t>Další úpravy platné od 3.5.2023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7574"/>
            <a:ext cx="8229600" cy="3394075"/>
          </a:xfrm>
        </p:spPr>
        <p:txBody>
          <a:bodyPr/>
          <a:lstStyle/>
          <a:p>
            <a:r>
              <a:rPr lang="cs-CZ" sz="2400" b="1" dirty="0" smtClean="0"/>
              <a:t>Jednodenní</a:t>
            </a:r>
            <a:r>
              <a:rPr lang="cs-CZ" sz="2400" dirty="0" smtClean="0"/>
              <a:t> mítinky – </a:t>
            </a:r>
            <a:r>
              <a:rPr lang="cs-CZ" sz="2400" b="1" dirty="0" smtClean="0"/>
              <a:t>zvací</a:t>
            </a:r>
            <a:r>
              <a:rPr lang="cs-CZ" sz="2400" dirty="0" smtClean="0"/>
              <a:t> (</a:t>
            </a:r>
            <a:r>
              <a:rPr lang="en-GB" sz="2400" dirty="0" smtClean="0"/>
              <a:t>invitation</a:t>
            </a:r>
            <a:r>
              <a:rPr lang="cs-CZ" sz="2400" dirty="0" smtClean="0"/>
              <a:t>) mítinky</a:t>
            </a:r>
          </a:p>
          <a:p>
            <a:r>
              <a:rPr lang="cs-CZ" sz="2400" dirty="0" smtClean="0"/>
              <a:t>Nahlašování složení štafet až při prvním času příchodu do svolavatelny.</a:t>
            </a:r>
          </a:p>
          <a:p>
            <a:r>
              <a:rPr lang="cs-CZ" sz="2400" dirty="0" smtClean="0"/>
              <a:t>K soutěži může být připuštěno náčiní, které je na seznamu náčiní dodaného organizátorem (zůstává max. 2ks/osobu).</a:t>
            </a:r>
          </a:p>
          <a:p>
            <a:r>
              <a:rPr lang="cs-CZ" sz="2400" dirty="0" smtClean="0"/>
              <a:t>Na mezinárodních závodech je možné doplňovat finále technik, pokud se někdo odhlásí.</a:t>
            </a:r>
          </a:p>
          <a:p>
            <a:r>
              <a:rPr lang="cs-CZ" sz="2400" dirty="0" smtClean="0"/>
              <a:t>Nasazování do drah při bězích na 200 a 400m při vícebojích se řídí podle pravidla 20.4.4, resp. 20.4.5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660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123478"/>
            <a:ext cx="7164288" cy="857250"/>
          </a:xfrm>
        </p:spPr>
        <p:txBody>
          <a:bodyPr/>
          <a:lstStyle/>
          <a:p>
            <a:r>
              <a:rPr lang="cs-CZ" dirty="0" smtClean="0"/>
              <a:t>Změny TP platné od 1.11.2023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7574"/>
            <a:ext cx="8640960" cy="3394075"/>
          </a:xfrm>
        </p:spPr>
        <p:txBody>
          <a:bodyPr/>
          <a:lstStyle/>
          <a:p>
            <a:r>
              <a:rPr lang="cs-CZ" sz="2400" dirty="0" smtClean="0"/>
              <a:t>TP 7 – přesun textu z SP 18.5, upravené číslování a upřesnění diskvalifikací u členů štafet (pravomoc refereeho varovat, </a:t>
            </a:r>
            <a:r>
              <a:rPr lang="cs-CZ" sz="2400" dirty="0" err="1" smtClean="0"/>
              <a:t>diskv</a:t>
            </a:r>
            <a:r>
              <a:rPr lang="cs-CZ" sz="2400" dirty="0" smtClean="0"/>
              <a:t>.)</a:t>
            </a:r>
          </a:p>
          <a:p>
            <a:r>
              <a:rPr lang="cs-CZ" sz="2400" dirty="0" smtClean="0"/>
              <a:t>TP </a:t>
            </a:r>
            <a:r>
              <a:rPr lang="cs-CZ" sz="2400" dirty="0" smtClean="0"/>
              <a:t>17 přečíslování + možnost běhat i na protilehlé rovince</a:t>
            </a:r>
          </a:p>
          <a:p>
            <a:r>
              <a:rPr lang="cs-CZ" sz="2400" dirty="0" smtClean="0"/>
              <a:t>TP19.19 – zero test provádí rozhodčí cílové kamery se startérem za přítomnosti Refereeho startů</a:t>
            </a:r>
          </a:p>
          <a:p>
            <a:r>
              <a:rPr lang="cs-CZ" sz="2400" dirty="0" smtClean="0"/>
              <a:t>TP 19.23 – závody na dočasných sportovištích – časy se měří jako by byly na stadionu</a:t>
            </a:r>
          </a:p>
          <a:p>
            <a:r>
              <a:rPr lang="cs-CZ" sz="2400" dirty="0" smtClean="0"/>
              <a:t>TP 20.3.1 – nasazování do rozběhů v 1.kole může být upravené </a:t>
            </a:r>
            <a:r>
              <a:rPr lang="cs-CZ" sz="2400" dirty="0"/>
              <a:t>podle </a:t>
            </a:r>
            <a:r>
              <a:rPr lang="cs-CZ" sz="2400" dirty="0" smtClean="0"/>
              <a:t>předpisů dané soutěže, vč. nasazování do drah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351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5698976" cy="493167"/>
          </a:xfrm>
        </p:spPr>
        <p:txBody>
          <a:bodyPr/>
          <a:lstStyle/>
          <a:p>
            <a:r>
              <a:rPr lang="cs-CZ" sz="3200" dirty="0" smtClean="0"/>
              <a:t>Další úpravy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27534"/>
            <a:ext cx="8928992" cy="3888432"/>
          </a:xfrm>
        </p:spPr>
        <p:txBody>
          <a:bodyPr/>
          <a:lstStyle/>
          <a:p>
            <a:r>
              <a:rPr lang="cs-CZ" sz="2400" dirty="0" smtClean="0"/>
              <a:t>TP 25.2 – použití náčiní mimo kruh nebo rozběh. dráhu po zahájení soutěže je zakázáno kdykoliv</a:t>
            </a:r>
          </a:p>
          <a:p>
            <a:r>
              <a:rPr lang="cs-CZ" sz="2400" dirty="0" smtClean="0"/>
              <a:t>TP 25.19 – není-li závodník přítomen pro pokus, po uběhnutí času na pokus je mu zapsán „ X“ (pozor na souběžné disciplíny)</a:t>
            </a:r>
          </a:p>
          <a:p>
            <a:r>
              <a:rPr lang="cs-CZ" sz="2400" dirty="0" smtClean="0"/>
              <a:t>TP 28.1 – po spuštění času pro pokus nejsou povoleny žádné úpravy pozice stojanů při skoku o tyči</a:t>
            </a:r>
          </a:p>
          <a:p>
            <a:r>
              <a:rPr lang="cs-CZ" sz="2400" dirty="0" smtClean="0"/>
              <a:t>TP 28.11 – použití tyče jiného závodníka bez dovolení pro pokus – tento pokus bude v zápise jako nezdařený a závodník dostane ŽK</a:t>
            </a:r>
          </a:p>
          <a:p>
            <a:r>
              <a:rPr lang="cs-CZ" sz="2400" dirty="0" smtClean="0"/>
              <a:t>TP 29.5 – odrazové břevno může být z jednoho kusu materiálu, širokého 0,30m s 0,20m bílé části a 0,10m v kontrastní barvě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174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92885"/>
            <a:ext cx="8507288" cy="4038699"/>
          </a:xfrm>
        </p:spPr>
        <p:txBody>
          <a:bodyPr/>
          <a:lstStyle/>
          <a:p>
            <a:r>
              <a:rPr lang="cs-CZ" sz="2400" dirty="0" smtClean="0"/>
              <a:t>TP 30.1.1 POZN. – pokud svislou rovinu při odrazu protne volná část boty, např. tkanička, není to přešlap</a:t>
            </a:r>
          </a:p>
          <a:p>
            <a:r>
              <a:rPr lang="cs-CZ" sz="2400" dirty="0" smtClean="0"/>
              <a:t>TP 32.1 – doporučená hmotnost náčiní pro mladší,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para atlety a veterány bude na stránkách WA</a:t>
            </a:r>
          </a:p>
          <a:p>
            <a:r>
              <a:rPr lang="cs-CZ" sz="2400" dirty="0" smtClean="0"/>
              <a:t>TP 32.3 – není povoleno naslinění při používaní náčiní, 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ani aplikace jiných tělních tekutin</a:t>
            </a:r>
          </a:p>
          <a:p>
            <a:r>
              <a:rPr lang="cs-CZ" sz="2400" dirty="0" smtClean="0"/>
              <a:t>TP 32.14.2 – nebude považováno za přešlap, pokud se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země mimo kruh/obruč </a:t>
            </a:r>
            <a:r>
              <a:rPr lang="cs-CZ" sz="2400" dirty="0"/>
              <a:t>dotkne </a:t>
            </a:r>
            <a:r>
              <a:rPr lang="cs-CZ" sz="2400" dirty="0" smtClean="0"/>
              <a:t>volná část obuvi, 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oděvu, nebo něco co měl závodník na sobě při zahájení 	pokusu a uvolnilo se (čepice, brýle atp.)</a:t>
            </a:r>
            <a:endParaRPr lang="cs-CZ" sz="2400" dirty="0"/>
          </a:p>
        </p:txBody>
      </p:sp>
      <p:pic>
        <p:nvPicPr>
          <p:cNvPr id="4" name="Afbeelding 1" descr="Afbeelding met Mobiele telefoon, persoon, gadget, Draagbaar communicatietoestel&#10;&#10;Automatisch gegenereerde beschrijving">
            <a:extLst>
              <a:ext uri="{FF2B5EF4-FFF2-40B4-BE49-F238E27FC236}">
                <a16:creationId xmlns:a16="http://schemas.microsoft.com/office/drawing/2014/main" xmlns="" id="{5614E499-7167-1FAD-3041-D9F59D44B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8" r="31319"/>
          <a:stretch/>
        </p:blipFill>
        <p:spPr>
          <a:xfrm>
            <a:off x="7596336" y="915566"/>
            <a:ext cx="1317844" cy="304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9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3894683"/>
          </a:xfrm>
        </p:spPr>
        <p:txBody>
          <a:bodyPr/>
          <a:lstStyle/>
          <a:p>
            <a:r>
              <a:rPr lang="cs-CZ" sz="2400" dirty="0" smtClean="0"/>
              <a:t>Vrhačské náčiní nesmí mít žádné volné části – koule, disk, hlava kladiva (TP 33.4, 34.1, 36.5)</a:t>
            </a:r>
          </a:p>
          <a:p>
            <a:r>
              <a:rPr lang="cs-CZ" sz="2400" dirty="0" smtClean="0"/>
              <a:t>TP 36.6 – na drátu kladiva může být vinylová trubička 50mm dlouhá s vnitřním průměrem 0,5mm v místě křížení konců drátu </a:t>
            </a:r>
          </a:p>
          <a:p>
            <a:r>
              <a:rPr lang="cs-CZ" sz="2400" dirty="0" smtClean="0"/>
              <a:t>TP 37.3 – počet sloupů klece není určen, záleží na typu klece</a:t>
            </a:r>
          </a:p>
          <a:p>
            <a:r>
              <a:rPr lang="cs-CZ" sz="2400" dirty="0" smtClean="0"/>
              <a:t>TP 38.7 a 9 – zakončení hlavice cca 3mm není brána v úvahu při kontrole/měření oštěpu</a:t>
            </a:r>
          </a:p>
          <a:p>
            <a:r>
              <a:rPr lang="cs-CZ" sz="2400" dirty="0" smtClean="0"/>
              <a:t>TP 38.10 – změna parametrů oštěpu 700g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	</a:t>
            </a:r>
            <a:r>
              <a:rPr lang="cs-CZ" sz="2400" dirty="0" smtClean="0"/>
              <a:t>	</a:t>
            </a:r>
            <a:r>
              <a:rPr lang="cs-CZ" sz="2400" b="1" dirty="0" smtClean="0"/>
              <a:t>platná od 1.4.2025</a:t>
            </a:r>
            <a:endParaRPr lang="cs-CZ" sz="24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08F1B16B-13CB-0F2F-B5CD-71F033F17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507854"/>
            <a:ext cx="1835696" cy="14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32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3478"/>
            <a:ext cx="5184576" cy="4941983"/>
          </a:xfrm>
        </p:spPr>
      </p:pic>
      <p:sp>
        <p:nvSpPr>
          <p:cNvPr id="2" name="TextovéPole 1"/>
          <p:cNvSpPr txBox="1"/>
          <p:nvPr/>
        </p:nvSpPr>
        <p:spPr>
          <a:xfrm>
            <a:off x="179512" y="163564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Nové parametry pro oštěp 700g jsou uvedeny v závorce </a:t>
            </a:r>
            <a:r>
              <a:rPr lang="cs-CZ" b="1" dirty="0" smtClean="0"/>
              <a:t>– platnost od 1.4.2025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42039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Short</a:t>
            </a:r>
            <a:r>
              <a:rPr lang="cs-CZ" dirty="0" smtClean="0"/>
              <a:t> track/krátká dráha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Část V. </a:t>
            </a:r>
            <a:r>
              <a:rPr lang="cs-CZ" sz="2400" b="1" dirty="0" smtClean="0"/>
              <a:t>Závody na standardním 200m oválu (</a:t>
            </a:r>
            <a:r>
              <a:rPr lang="en-GB" sz="2400" b="1" dirty="0" smtClean="0"/>
              <a:t>short</a:t>
            </a:r>
            <a:r>
              <a:rPr lang="cs-CZ" sz="2400" b="1" dirty="0" smtClean="0"/>
              <a:t> track)</a:t>
            </a:r>
          </a:p>
          <a:p>
            <a:pPr marL="0" indent="0">
              <a:buNone/>
            </a:pPr>
            <a:r>
              <a:rPr lang="cs-CZ" sz="2400" i="1" dirty="0" smtClean="0"/>
              <a:t>dříve halové závody, úpravy WR, možnost kratších sprintů venku</a:t>
            </a:r>
          </a:p>
          <a:p>
            <a:pPr marL="0">
              <a:spcBef>
                <a:spcPts val="1200"/>
              </a:spcBef>
            </a:pPr>
            <a:r>
              <a:rPr lang="cs-CZ" sz="2400" b="1" dirty="0" smtClean="0"/>
              <a:t>TP 45.1 </a:t>
            </a:r>
            <a:r>
              <a:rPr lang="cs-CZ" sz="2400" dirty="0" smtClean="0"/>
              <a:t>- nasazování</a:t>
            </a:r>
          </a:p>
          <a:p>
            <a:pPr marL="0" indent="0">
              <a:buNone/>
            </a:pPr>
            <a:r>
              <a:rPr lang="cs-CZ" sz="2400" b="1" dirty="0" smtClean="0"/>
              <a:t>POZN.1 – pro počty běhů a postupy, není-li dané předpisy pořadatele, mohou být použity tabulky na webu WA </a:t>
            </a:r>
          </a:p>
          <a:p>
            <a:pPr marL="0" indent="0">
              <a:buNone/>
            </a:pPr>
            <a:r>
              <a:rPr lang="cs-CZ" sz="2400" b="1" dirty="0" smtClean="0"/>
              <a:t>POZN.2 – vhodné předpisy mohou být použity pro obsazení volných pozic v semifinále a finále závodníky, kteří jsou na následujících pozicích za přímo kvalifikovanými</a:t>
            </a: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738291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Úpravy - chůze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6563072" cy="3394075"/>
          </a:xfrm>
        </p:spPr>
        <p:txBody>
          <a:bodyPr/>
          <a:lstStyle/>
          <a:p>
            <a:r>
              <a:rPr lang="cs-CZ" sz="2400" dirty="0" smtClean="0"/>
              <a:t>TP 54.7.5 – neukázání červeného terče vyloučenému závodníkovi po 4.červené kartě, neznamená, že závodník není vyloučen a může pokračovat</a:t>
            </a:r>
          </a:p>
          <a:p>
            <a:r>
              <a:rPr lang="cs-CZ" sz="2400" dirty="0" smtClean="0"/>
              <a:t>TP 54.14 – v chodeckých soutěžích nepopsaných v pravidlech, musí být předem v předpisech pro soutěž určeno, která stávající pravidla budou platit (např. pro chodecké štafety)</a:t>
            </a:r>
            <a:endParaRPr lang="cs-CZ" sz="2400" dirty="0"/>
          </a:p>
        </p:txBody>
      </p:sp>
      <p:pic>
        <p:nvPicPr>
          <p:cNvPr id="4" name="Picture 2" descr="2024 Summer Olympics - Wikipedia">
            <a:extLst>
              <a:ext uri="{FF2B5EF4-FFF2-40B4-BE49-F238E27FC236}">
                <a16:creationId xmlns:a16="http://schemas.microsoft.com/office/drawing/2014/main" xmlns="" id="{975E470B-5363-98F8-3FA9-0463DAF9A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7920" y="2283718"/>
            <a:ext cx="183242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3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Změny v roce 2022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67544" y="843558"/>
            <a:ext cx="8229600" cy="3672408"/>
          </a:xfrm>
        </p:spPr>
        <p:txBody>
          <a:bodyPr/>
          <a:lstStyle/>
          <a:p>
            <a:r>
              <a:rPr lang="cs-CZ" altLang="cs-CZ" sz="2800" dirty="0" smtClean="0"/>
              <a:t>SP:</a:t>
            </a:r>
          </a:p>
          <a:p>
            <a:pPr lvl="1">
              <a:spcBef>
                <a:spcPts val="376"/>
              </a:spcBef>
            </a:pPr>
            <a:r>
              <a:rPr lang="cs-CZ" altLang="cs-CZ" sz="2400" dirty="0" smtClean="0"/>
              <a:t> disciplíny, ve kterých se uznávají WR (35 000m a 35km; 50km i u žen)</a:t>
            </a:r>
          </a:p>
          <a:p>
            <a:r>
              <a:rPr lang="cs-CZ" altLang="cs-CZ" sz="2800" dirty="0" smtClean="0"/>
              <a:t>TP:</a:t>
            </a:r>
          </a:p>
          <a:p>
            <a:pPr lvl="1">
              <a:spcBef>
                <a:spcPts val="376"/>
              </a:spcBef>
            </a:pPr>
            <a:r>
              <a:rPr lang="cs-CZ" altLang="cs-CZ" sz="2400" dirty="0" smtClean="0"/>
              <a:t>obuv od 1.1.2022 (samostatný předpis)</a:t>
            </a:r>
          </a:p>
          <a:p>
            <a:pPr lvl="1">
              <a:spcBef>
                <a:spcPts val="376"/>
              </a:spcBef>
            </a:pPr>
            <a:r>
              <a:rPr lang="cs-CZ" altLang="cs-CZ" sz="2400" dirty="0" smtClean="0"/>
              <a:t>dopomoc od 25.3.2022 (použití povolených mechanických pomůcek u autorizovaných atletů)</a:t>
            </a:r>
          </a:p>
          <a:p>
            <a:pPr lvl="1">
              <a:spcBef>
                <a:spcPts val="376"/>
              </a:spcBef>
            </a:pPr>
            <a:r>
              <a:rPr lang="cs-CZ" altLang="cs-CZ" sz="2400" dirty="0" smtClean="0"/>
              <a:t>platnost výkonů – jen na WRC </a:t>
            </a:r>
            <a:r>
              <a:rPr lang="cs-CZ" altLang="cs-CZ" sz="2000" dirty="0" smtClean="0"/>
              <a:t>(soutěže pro světový žebříček)</a:t>
            </a:r>
          </a:p>
          <a:p>
            <a:pPr lvl="1">
              <a:spcBef>
                <a:spcPts val="376"/>
              </a:spcBef>
            </a:pPr>
            <a:r>
              <a:rPr lang="cs-CZ" altLang="cs-CZ" sz="2400" dirty="0" smtClean="0"/>
              <a:t>měření časů u míle na silnici (FAT, ručně a čipy)</a:t>
            </a:r>
            <a:endParaRPr lang="cs-CZ" altLang="cs-CZ" dirty="0" smtClean="0"/>
          </a:p>
          <a:p>
            <a:pPr lvl="1">
              <a:spcBef>
                <a:spcPts val="376"/>
              </a:spcBef>
            </a:pPr>
            <a:endParaRPr lang="cs-CZ" altLang="cs-CZ" sz="2400" dirty="0" smtClean="0"/>
          </a:p>
          <a:p>
            <a:pPr lvl="1"/>
            <a:endParaRPr lang="cs-CZ" altLang="cs-CZ" sz="2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Úpravy – přespolní běh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TP 56.5 - štafety:</a:t>
            </a:r>
          </a:p>
          <a:p>
            <a:pPr marL="0" indent="0">
              <a:buNone/>
            </a:pPr>
            <a:r>
              <a:rPr lang="cs-CZ" sz="2400" dirty="0" smtClean="0"/>
              <a:t>Závodník nesmí začít běžet před předávacím územím, ale musí se rozběhnout uvnitř předávacího území – jinak DQ</a:t>
            </a:r>
          </a:p>
          <a:p>
            <a:pPr marL="0" indent="0">
              <a:buNone/>
            </a:pPr>
            <a:r>
              <a:rPr lang="cs-CZ" sz="2400" dirty="0" smtClean="0"/>
              <a:t>Předávací území ohraničeno čarami </a:t>
            </a:r>
            <a:r>
              <a:rPr lang="cs-CZ" sz="2400" b="1" dirty="0" smtClean="0"/>
              <a:t>300mm </a:t>
            </a:r>
            <a:r>
              <a:rPr lang="cs-CZ" sz="2400" dirty="0" smtClean="0"/>
              <a:t>širokými, vzdálenými 20m.</a:t>
            </a:r>
          </a:p>
          <a:p>
            <a:pPr marL="0" indent="0">
              <a:buNone/>
            </a:pPr>
            <a:r>
              <a:rPr lang="cs-CZ" sz="2400" b="1" dirty="0" smtClean="0"/>
              <a:t>POZN. „Praporky“ 1m x 1m, vysoké 2m by měly být umístěny na začátku a na konci předávacího území. Na začátku zelené a na konci červené.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936976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Obuv TP 5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Od 1.1.2022  samostatné předpisy (v knize 2.1A) – přesun textu z TP – kniha 2.1</a:t>
            </a:r>
          </a:p>
          <a:p>
            <a:r>
              <a:rPr lang="cs-CZ" altLang="cs-CZ" dirty="0" smtClean="0"/>
              <a:t>Nová pozice: kontrolor obuvi (nemusí být rozhodčí)</a:t>
            </a:r>
          </a:p>
          <a:p>
            <a:r>
              <a:rPr lang="cs-CZ" altLang="cs-CZ" dirty="0" smtClean="0"/>
              <a:t>Změny v tloušťce podešve od </a:t>
            </a:r>
            <a:r>
              <a:rPr lang="cs-CZ" altLang="cs-CZ" b="1" dirty="0" smtClean="0"/>
              <a:t>1.11.2024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ída\Pictures\boty ZT\IMG-20230627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87325"/>
            <a:ext cx="2203450" cy="1651000"/>
          </a:xfr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2075"/>
            <a:ext cx="381635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C:\Users\Lída\Pictures\boty ZT\IMG-20230627-WA0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23825"/>
            <a:ext cx="12747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C:\Users\Lída\Pictures\boty ZT\IMG-20230627-WA00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92075"/>
            <a:ext cx="12747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C:\Users\Lída\Pictures\boty ZT\IMG-20230627-WA00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32" y="2372466"/>
            <a:ext cx="153828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C:\Users\Lída\Pictures\boty ZT\IMG-20230627-WA00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1563"/>
            <a:ext cx="153828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611559" y="1563638"/>
            <a:ext cx="3312369" cy="1152128"/>
          </a:xfrm>
        </p:spPr>
        <p:txBody>
          <a:bodyPr/>
          <a:lstStyle/>
          <a:p>
            <a:r>
              <a:rPr lang="cs-CZ" altLang="cs-CZ" sz="2800" dirty="0" smtClean="0"/>
              <a:t>Tloušťky podešve </a:t>
            </a:r>
            <a:br>
              <a:rPr lang="cs-CZ" altLang="cs-CZ" sz="2800" dirty="0" smtClean="0"/>
            </a:br>
            <a:r>
              <a:rPr lang="cs-CZ" altLang="cs-CZ" sz="2800" b="1" dirty="0" smtClean="0"/>
              <a:t>od 1.11.2024</a:t>
            </a:r>
          </a:p>
        </p:txBody>
      </p:sp>
      <p:pic>
        <p:nvPicPr>
          <p:cNvPr id="5" name="Picture 4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xmlns="" id="{DE2F0F58-B1AB-888A-485B-04EFD2B47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1" y="40213"/>
            <a:ext cx="4685559" cy="5051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995686"/>
            <a:ext cx="6192688" cy="939552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23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68313" y="195263"/>
            <a:ext cx="8229600" cy="857250"/>
          </a:xfrm>
        </p:spPr>
        <p:txBody>
          <a:bodyPr/>
          <a:lstStyle/>
          <a:p>
            <a:r>
              <a:rPr lang="cs-CZ" altLang="cs-CZ" dirty="0" smtClean="0"/>
              <a:t>Změny v roce 2023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smtClean="0"/>
              <a:t>Změny schválené v březnu a srpnu</a:t>
            </a:r>
          </a:p>
          <a:p>
            <a:r>
              <a:rPr lang="cs-CZ" altLang="cs-CZ" sz="2800" dirty="0" smtClean="0"/>
              <a:t>Změny v textu z pohledu genderového</a:t>
            </a:r>
          </a:p>
          <a:p>
            <a:r>
              <a:rPr lang="cs-CZ" altLang="cs-CZ" sz="2800" dirty="0" smtClean="0"/>
              <a:t>Změna v Definicích: místo mezinárodních soutěží jsou </a:t>
            </a:r>
            <a:r>
              <a:rPr lang="cs-CZ" altLang="cs-CZ" sz="2800" b="1" dirty="0" smtClean="0"/>
              <a:t>soutěže WA pro světový žebříček </a:t>
            </a:r>
            <a:r>
              <a:rPr lang="cs-CZ" altLang="cs-CZ" sz="2800" dirty="0" smtClean="0"/>
              <a:t>(navázané změny v celém textu, certifikace stadionů)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Soutěžní pravidla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7574"/>
            <a:ext cx="8229600" cy="3394075"/>
          </a:xfrm>
        </p:spPr>
        <p:txBody>
          <a:bodyPr/>
          <a:lstStyle/>
          <a:p>
            <a:r>
              <a:rPr lang="cs-CZ" sz="2800" dirty="0"/>
              <a:t>Změna v označení ITO na WAR </a:t>
            </a:r>
            <a:endParaRPr lang="cs-CZ" sz="2800" dirty="0" smtClean="0"/>
          </a:p>
          <a:p>
            <a:r>
              <a:rPr lang="cs-CZ" sz="2800" dirty="0" smtClean="0"/>
              <a:t>Nedávat </a:t>
            </a:r>
            <a:r>
              <a:rPr lang="cs-CZ" sz="2800" dirty="0"/>
              <a:t>DQ atletům, kteří </a:t>
            </a:r>
            <a:r>
              <a:rPr lang="cs-CZ" sz="2800" dirty="0" smtClean="0"/>
              <a:t>nedoběhnou </a:t>
            </a:r>
            <a:r>
              <a:rPr lang="cs-CZ" sz="2800" dirty="0"/>
              <a:t>do cíle, ale místo toho </a:t>
            </a:r>
            <a:r>
              <a:rPr lang="cs-CZ" sz="2800" b="1" dirty="0"/>
              <a:t>DNF</a:t>
            </a:r>
          </a:p>
          <a:p>
            <a:r>
              <a:rPr lang="cs-CZ" sz="2800" dirty="0"/>
              <a:t>Uvádět u technik do zápisu „ </a:t>
            </a:r>
            <a:r>
              <a:rPr lang="cs-CZ" sz="2800" b="1" dirty="0"/>
              <a:t>r</a:t>
            </a:r>
            <a:r>
              <a:rPr lang="cs-CZ" sz="2800" dirty="0"/>
              <a:t> “ u atleta, který ukončil soutěž z vlastní vůle, místo „ </a:t>
            </a:r>
            <a:r>
              <a:rPr lang="cs-CZ" sz="2800" b="1" dirty="0"/>
              <a:t>-</a:t>
            </a:r>
            <a:r>
              <a:rPr lang="cs-CZ" sz="2800" dirty="0"/>
              <a:t> “</a:t>
            </a:r>
          </a:p>
          <a:p>
            <a:r>
              <a:rPr lang="cs-CZ" sz="2800" dirty="0"/>
              <a:t>Do </a:t>
            </a:r>
            <a:r>
              <a:rPr lang="cs-CZ" sz="2800" dirty="0" smtClean="0"/>
              <a:t>světových rekordů doplněna </a:t>
            </a:r>
            <a:r>
              <a:rPr lang="cs-CZ" sz="2800" dirty="0"/>
              <a:t>1míle na silnici (čas ručně na 0,1s nebo plně automaticky na 0,01s</a:t>
            </a:r>
            <a:r>
              <a:rPr lang="cs-CZ" sz="2800" dirty="0" smtClean="0"/>
              <a:t>).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5967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/>
          <a:lstStyle/>
          <a:p>
            <a:r>
              <a:rPr lang="cs-CZ" dirty="0" smtClean="0"/>
              <a:t>Soutěžní 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71550"/>
            <a:ext cx="8568952" cy="3394075"/>
          </a:xfrm>
        </p:spPr>
        <p:txBody>
          <a:bodyPr/>
          <a:lstStyle/>
          <a:p>
            <a:pPr>
              <a:spcBef>
                <a:spcPts val="350"/>
              </a:spcBef>
            </a:pPr>
            <a:r>
              <a:rPr lang="cs-CZ" sz="2600" dirty="0" smtClean="0"/>
              <a:t>Změna: mezinárodních rozhodčích na WA rozhodčí (referee, startér, cílová kamera) u všech jsou úrovně bronz, </a:t>
            </a:r>
            <a:r>
              <a:rPr lang="en-GB" sz="2600" dirty="0" smtClean="0"/>
              <a:t>silver, gold</a:t>
            </a:r>
            <a:r>
              <a:rPr lang="cs-CZ" sz="2600" dirty="0" smtClean="0"/>
              <a:t>.</a:t>
            </a:r>
          </a:p>
          <a:p>
            <a:pPr>
              <a:spcBef>
                <a:spcPts val="350"/>
              </a:spcBef>
            </a:pPr>
            <a:r>
              <a:rPr lang="cs-CZ" sz="2600" dirty="0" smtClean="0"/>
              <a:t>Ředitel závodů SP14 – upřesnění pravomocí, rozšíření</a:t>
            </a:r>
          </a:p>
          <a:p>
            <a:pPr>
              <a:spcBef>
                <a:spcPts val="350"/>
              </a:spcBef>
            </a:pPr>
            <a:r>
              <a:rPr lang="en-GB" sz="2600" dirty="0" smtClean="0"/>
              <a:t>Referee</a:t>
            </a:r>
            <a:r>
              <a:rPr lang="cs-CZ" sz="2600" dirty="0" smtClean="0"/>
              <a:t> – text o pravomoci varovat/vyloučit přesunut z SP 18.5 do TP 7.1</a:t>
            </a:r>
          </a:p>
          <a:p>
            <a:pPr>
              <a:spcBef>
                <a:spcPts val="350"/>
              </a:spcBef>
            </a:pPr>
            <a:r>
              <a:rPr lang="cs-CZ" sz="2600" dirty="0" smtClean="0"/>
              <a:t>Postup do dalšího kola losem – </a:t>
            </a:r>
            <a:r>
              <a:rPr lang="cs-CZ" sz="2600" b="1" dirty="0" smtClean="0"/>
              <a:t>qD</a:t>
            </a:r>
          </a:p>
          <a:p>
            <a:pPr>
              <a:spcBef>
                <a:spcPts val="350"/>
              </a:spcBef>
            </a:pPr>
            <a:r>
              <a:rPr lang="cs-CZ" sz="2600" dirty="0" smtClean="0"/>
              <a:t>TIC/ZK </a:t>
            </a:r>
            <a:r>
              <a:rPr lang="cs-CZ" sz="2600" dirty="0" smtClean="0"/>
              <a:t>může být nejen fyzická, ale i virtuální nebo smíšená.</a:t>
            </a:r>
          </a:p>
          <a:p>
            <a:pPr>
              <a:spcBef>
                <a:spcPts val="350"/>
              </a:spcBef>
            </a:pPr>
            <a:r>
              <a:rPr lang="en-GB" sz="2600" dirty="0" smtClean="0"/>
              <a:t>Short track </a:t>
            </a:r>
            <a:r>
              <a:rPr lang="cs-CZ" sz="2600" dirty="0" smtClean="0"/>
              <a:t>– změna ve </a:t>
            </a:r>
            <a:r>
              <a:rPr lang="cs-CZ" sz="2600" dirty="0" smtClean="0"/>
              <a:t>svět. rekordech, </a:t>
            </a:r>
            <a:r>
              <a:rPr lang="cs-CZ" sz="2600" dirty="0" smtClean="0"/>
              <a:t>už nebudou </a:t>
            </a:r>
            <a:r>
              <a:rPr lang="cs-CZ" sz="2600" b="1" dirty="0" smtClean="0"/>
              <a:t>halové</a:t>
            </a:r>
            <a:r>
              <a:rPr lang="cs-CZ" sz="2600" dirty="0" smtClean="0"/>
              <a:t> rekordy</a:t>
            </a:r>
            <a:r>
              <a:rPr lang="cs-CZ" sz="2600" dirty="0" smtClean="0"/>
              <a:t>. (Jak v ČR?)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3742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7579"/>
            <a:ext cx="5964407" cy="4896544"/>
          </a:xfrm>
        </p:spPr>
      </p:pic>
      <p:sp>
        <p:nvSpPr>
          <p:cNvPr id="2" name="TextovéPole 1"/>
          <p:cNvSpPr txBox="1"/>
          <p:nvPr/>
        </p:nvSpPr>
        <p:spPr>
          <a:xfrm>
            <a:off x="251520" y="120359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Světové rekordy – ukázka části tabulky z pravidel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46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Technická 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8003232" cy="3394075"/>
          </a:xfrm>
        </p:spPr>
        <p:txBody>
          <a:bodyPr/>
          <a:lstStyle/>
          <a:p>
            <a:r>
              <a:rPr lang="cs-CZ" sz="2800" dirty="0" smtClean="0"/>
              <a:t>Souběh soutěží (P4.3):</a:t>
            </a:r>
          </a:p>
          <a:p>
            <a:pPr marL="0" indent="0">
              <a:buNone/>
            </a:pPr>
            <a:r>
              <a:rPr lang="cs-CZ" sz="2800" dirty="0" smtClean="0"/>
              <a:t>při nepřítomnosti atleta při technických soutěžích z důvodu účasti v souběžné disciplíně se do zápisu uvádí „ </a:t>
            </a:r>
            <a:r>
              <a:rPr lang="cs-CZ" sz="2800" b="1" dirty="0" smtClean="0"/>
              <a:t>–</a:t>
            </a:r>
            <a:r>
              <a:rPr lang="cs-CZ" sz="2800" dirty="0" smtClean="0"/>
              <a:t> “, </a:t>
            </a:r>
          </a:p>
          <a:p>
            <a:pPr marL="0" indent="0">
              <a:buNone/>
            </a:pPr>
            <a:r>
              <a:rPr lang="cs-CZ" sz="2800" dirty="0" smtClean="0"/>
              <a:t>pokud se neobjeví pro další kolo, kde svou nepřítomnost předem neoznámil, uvede se „ </a:t>
            </a:r>
            <a:r>
              <a:rPr lang="cs-CZ" sz="2800" b="1" dirty="0" smtClean="0"/>
              <a:t>X</a:t>
            </a:r>
            <a:r>
              <a:rPr lang="cs-CZ" sz="2800" dirty="0" smtClean="0"/>
              <a:t> “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019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707088" cy="857250"/>
          </a:xfrm>
        </p:spPr>
        <p:txBody>
          <a:bodyPr/>
          <a:lstStyle/>
          <a:p>
            <a:r>
              <a:rPr lang="cs-CZ" altLang="cs-CZ" sz="4000" dirty="0" smtClean="0"/>
              <a:t>TP 6.4.5 - dopomoc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1"/>
            <a:ext cx="5338936" cy="1443608"/>
          </a:xfrm>
        </p:spPr>
        <p:txBody>
          <a:bodyPr/>
          <a:lstStyle/>
          <a:p>
            <a:r>
              <a:rPr lang="cs-CZ" altLang="cs-CZ" sz="2400" dirty="0" smtClean="0"/>
              <a:t>Atlet může od kouče a těsně u něj převzít nahraný záznam, nesmí s ním nikam chodit. Jde o jeho lepší pohled. </a:t>
            </a: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378"/>
            <a:ext cx="2304256" cy="208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72740"/>
            <a:ext cx="2660526" cy="210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72740"/>
            <a:ext cx="3672408" cy="21152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849594" y="464729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Zlatá tretra 2019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40347"/>
            <a:ext cx="2619351" cy="170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3"/>
          <p:cNvCxnSpPr/>
          <p:nvPr/>
        </p:nvCxnSpPr>
        <p:spPr>
          <a:xfrm flipV="1">
            <a:off x="6084168" y="627534"/>
            <a:ext cx="2763367" cy="16561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5940152" y="828092"/>
            <a:ext cx="3024336" cy="14556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TP 8.3 a 8.4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Běh pod protestem se povoluje, pokud není zcela zřejmé (podle SIS), že je to „ulitý“ start</a:t>
            </a:r>
          </a:p>
          <a:p>
            <a:r>
              <a:rPr lang="cs-CZ" dirty="0" smtClean="0"/>
              <a:t>Pro indikaci startu pod protestem se závodníkovi ukáže bíločervená karta</a:t>
            </a:r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83718"/>
            <a:ext cx="14986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83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1118</Words>
  <Application>Microsoft Office PowerPoint</Application>
  <PresentationFormat>Předvádění na obrazovce (16:9)</PresentationFormat>
  <Paragraphs>109</Paragraphs>
  <Slides>24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ZMĚNY V PRAVIDLECH OD ROKU 2022 </vt:lpstr>
      <vt:lpstr>Změny v roce 2022</vt:lpstr>
      <vt:lpstr>Změny v roce 2023</vt:lpstr>
      <vt:lpstr>Soutěžní pravidla </vt:lpstr>
      <vt:lpstr>Soutěžní pravidla</vt:lpstr>
      <vt:lpstr>Prezentace aplikace PowerPoint</vt:lpstr>
      <vt:lpstr>Technická pravidla</vt:lpstr>
      <vt:lpstr>TP 6.4.5 - dopomoc</vt:lpstr>
      <vt:lpstr>TP 8.3 a 8.4</vt:lpstr>
      <vt:lpstr>TP 20.2.1</vt:lpstr>
      <vt:lpstr>TP 20.4</vt:lpstr>
      <vt:lpstr>Další úpravy platné od 3.5.2023</vt:lpstr>
      <vt:lpstr>Změny TP platné od 1.11.2023</vt:lpstr>
      <vt:lpstr>Další úpravy</vt:lpstr>
      <vt:lpstr>Prezentace aplikace PowerPoint</vt:lpstr>
      <vt:lpstr>Prezentace aplikace PowerPoint</vt:lpstr>
      <vt:lpstr>Prezentace aplikace PowerPoint</vt:lpstr>
      <vt:lpstr>Short track/krátká dráha</vt:lpstr>
      <vt:lpstr>Úpravy - chůze</vt:lpstr>
      <vt:lpstr>Úpravy – přespolní běh</vt:lpstr>
      <vt:lpstr>Obuv TP 5</vt:lpstr>
      <vt:lpstr>Prezentace aplikace PowerPoint</vt:lpstr>
      <vt:lpstr>Tloušťky podešve  od 1.11.2024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Lída</dc:creator>
  <cp:lastModifiedBy>Lída</cp:lastModifiedBy>
  <cp:revision>129</cp:revision>
  <cp:lastPrinted>2016-10-03T13:10:41Z</cp:lastPrinted>
  <dcterms:created xsi:type="dcterms:W3CDTF">2015-10-02T07:24:53Z</dcterms:created>
  <dcterms:modified xsi:type="dcterms:W3CDTF">2023-11-29T20:20:42Z</dcterms:modified>
</cp:coreProperties>
</file>