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9" r:id="rId2"/>
    <p:sldId id="270" r:id="rId3"/>
    <p:sldId id="321" r:id="rId4"/>
    <p:sldId id="322" r:id="rId5"/>
    <p:sldId id="323" r:id="rId6"/>
    <p:sldId id="324" r:id="rId7"/>
    <p:sldId id="305" r:id="rId8"/>
    <p:sldId id="284" r:id="rId9"/>
    <p:sldId id="306" r:id="rId10"/>
    <p:sldId id="287" r:id="rId11"/>
    <p:sldId id="304" r:id="rId12"/>
    <p:sldId id="272" r:id="rId13"/>
    <p:sldId id="325" r:id="rId14"/>
    <p:sldId id="326" r:id="rId15"/>
    <p:sldId id="319" r:id="rId16"/>
    <p:sldId id="318" r:id="rId17"/>
    <p:sldId id="307" r:id="rId18"/>
    <p:sldId id="308" r:id="rId19"/>
    <p:sldId id="309" r:id="rId20"/>
    <p:sldId id="311" r:id="rId21"/>
    <p:sldId id="314" r:id="rId22"/>
    <p:sldId id="316" r:id="rId23"/>
    <p:sldId id="313" r:id="rId24"/>
    <p:sldId id="290" r:id="rId25"/>
    <p:sldId id="291" r:id="rId26"/>
    <p:sldId id="271" r:id="rId27"/>
    <p:sldId id="293" r:id="rId28"/>
    <p:sldId id="294" r:id="rId29"/>
    <p:sldId id="297" r:id="rId30"/>
    <p:sldId id="317" r:id="rId31"/>
  </p:sldIdLst>
  <p:sldSz cx="9144000" cy="5143500" type="screen16x9"/>
  <p:notesSz cx="9926638" cy="6797675"/>
  <p:defaultTextStyle>
    <a:defPPr>
      <a:defRPr lang="cs-CZ"/>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92" d="100"/>
          <a:sy n="92" d="100"/>
        </p:scale>
        <p:origin x="-76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B805BCC4-B072-49AD-9DC6-8FD1E9710521}" type="datetimeFigureOut">
              <a:rPr lang="cs-CZ" smtClean="0"/>
              <a:t>29.11.2023</a:t>
            </a:fld>
            <a:endParaRPr lang="cs-CZ"/>
          </a:p>
        </p:txBody>
      </p:sp>
      <p:sp>
        <p:nvSpPr>
          <p:cNvPr id="4" name="Zástupný symbol pro obrázek snímku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093A7DA0-0857-4843-81F7-4D67325DCBDD}" type="slidenum">
              <a:rPr lang="cs-CZ" smtClean="0"/>
              <a:t>‹#›</a:t>
            </a:fld>
            <a:endParaRPr lang="cs-CZ"/>
          </a:p>
        </p:txBody>
      </p:sp>
    </p:spTree>
    <p:extLst>
      <p:ext uri="{BB962C8B-B14F-4D97-AF65-F5344CB8AC3E}">
        <p14:creationId xmlns:p14="http://schemas.microsoft.com/office/powerpoint/2010/main" val="208903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697163" y="509588"/>
            <a:ext cx="4532312" cy="25495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AB61EDB-EF02-4252-B799-1136A38DFAA1}" type="slidenum">
              <a:rPr lang="cs-CZ" smtClean="0"/>
              <a:t>5</a:t>
            </a:fld>
            <a:endParaRPr lang="cs-CZ"/>
          </a:p>
        </p:txBody>
      </p:sp>
    </p:spTree>
    <p:extLst>
      <p:ext uri="{BB962C8B-B14F-4D97-AF65-F5344CB8AC3E}">
        <p14:creationId xmlns:p14="http://schemas.microsoft.com/office/powerpoint/2010/main" val="324451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697163" y="509588"/>
            <a:ext cx="4532312" cy="25495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39D0B8-6AD1-4C38-9523-EC05F3C25FFD}" type="slidenum">
              <a:rPr lang="cs-CZ" smtClean="0"/>
              <a:t>9</a:t>
            </a:fld>
            <a:endParaRPr lang="cs-CZ"/>
          </a:p>
        </p:txBody>
      </p:sp>
    </p:spTree>
    <p:extLst>
      <p:ext uri="{BB962C8B-B14F-4D97-AF65-F5344CB8AC3E}">
        <p14:creationId xmlns:p14="http://schemas.microsoft.com/office/powerpoint/2010/main" val="124162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93A7DA0-0857-4843-81F7-4D67325DCBDD}" type="slidenum">
              <a:rPr lang="cs-CZ" smtClean="0"/>
              <a:t>21</a:t>
            </a:fld>
            <a:endParaRPr lang="cs-CZ"/>
          </a:p>
        </p:txBody>
      </p:sp>
    </p:spTree>
    <p:extLst>
      <p:ext uri="{BB962C8B-B14F-4D97-AF65-F5344CB8AC3E}">
        <p14:creationId xmlns:p14="http://schemas.microsoft.com/office/powerpoint/2010/main" val="286192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a:t>Klepnutím lze upravit styl předlohy nadpisů.</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30DB94DC-1A63-4A66-BB7D-2FAB6FAC0E47}"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732EC91B-9532-4EA3-991A-66618AE2A71E}" type="slidenum">
              <a:rPr lang="cs-CZ" altLang="cs-CZ"/>
              <a:pPr/>
              <a:t>‹#›</a:t>
            </a:fld>
            <a:endParaRPr lang="cs-CZ" altLang="cs-CZ"/>
          </a:p>
        </p:txBody>
      </p:sp>
    </p:spTree>
    <p:extLst>
      <p:ext uri="{BB962C8B-B14F-4D97-AF65-F5344CB8AC3E}">
        <p14:creationId xmlns:p14="http://schemas.microsoft.com/office/powerpoint/2010/main" val="214679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E7D3288C-3153-4B1F-BFB9-0398AB2033F5}"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4297315D-D32A-46C9-8DB8-F0913E1E63DB}" type="slidenum">
              <a:rPr lang="cs-CZ" altLang="cs-CZ"/>
              <a:pPr/>
              <a:t>‹#›</a:t>
            </a:fld>
            <a:endParaRPr lang="cs-CZ" altLang="cs-CZ"/>
          </a:p>
        </p:txBody>
      </p:sp>
    </p:spTree>
    <p:extLst>
      <p:ext uri="{BB962C8B-B14F-4D97-AF65-F5344CB8AC3E}">
        <p14:creationId xmlns:p14="http://schemas.microsoft.com/office/powerpoint/2010/main" val="396610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80"/>
            <a:ext cx="2057400" cy="4388644"/>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05980"/>
            <a:ext cx="6019800" cy="4388644"/>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161FB792-C7BB-4693-AB74-1B7398F14E6C}"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8CD5B1D5-750D-43FD-9A73-6E559FEDF314}" type="slidenum">
              <a:rPr lang="cs-CZ" altLang="cs-CZ"/>
              <a:pPr/>
              <a:t>‹#›</a:t>
            </a:fld>
            <a:endParaRPr lang="cs-CZ" altLang="cs-CZ"/>
          </a:p>
        </p:txBody>
      </p:sp>
    </p:spTree>
    <p:extLst>
      <p:ext uri="{BB962C8B-B14F-4D97-AF65-F5344CB8AC3E}">
        <p14:creationId xmlns:p14="http://schemas.microsoft.com/office/powerpoint/2010/main" val="127876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1F8967E9-21CD-4BF4-A5F0-040DF6836E42}"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BFE7BF00-B322-45A6-AE39-C0145C5CF367}" type="slidenum">
              <a:rPr lang="cs-CZ" altLang="cs-CZ"/>
              <a:pPr/>
              <a:t>‹#›</a:t>
            </a:fld>
            <a:endParaRPr lang="cs-CZ" altLang="cs-CZ"/>
          </a:p>
        </p:txBody>
      </p:sp>
    </p:spTree>
    <p:extLst>
      <p:ext uri="{BB962C8B-B14F-4D97-AF65-F5344CB8AC3E}">
        <p14:creationId xmlns:p14="http://schemas.microsoft.com/office/powerpoint/2010/main" val="42241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C5DBC8FA-B28C-4199-8F38-5FF0FCC7637F}"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9494DFA7-FEB9-4A8F-A006-29B9106B8571}" type="slidenum">
              <a:rPr lang="cs-CZ" altLang="cs-CZ"/>
              <a:pPr/>
              <a:t>‹#›</a:t>
            </a:fld>
            <a:endParaRPr lang="cs-CZ" altLang="cs-CZ"/>
          </a:p>
        </p:txBody>
      </p:sp>
    </p:spTree>
    <p:extLst>
      <p:ext uri="{BB962C8B-B14F-4D97-AF65-F5344CB8AC3E}">
        <p14:creationId xmlns:p14="http://schemas.microsoft.com/office/powerpoint/2010/main" val="181502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33651006-C22F-4D26-9D29-273F8E40C2DB}" type="datetimeFigureOut">
              <a:rPr lang="cs-CZ" altLang="cs-CZ"/>
              <a:pPr>
                <a:defRPr/>
              </a:pPr>
              <a:t>29.11.2023</a:t>
            </a:fld>
            <a:endParaRPr lang="cs-CZ" altLang="cs-CZ"/>
          </a:p>
        </p:txBody>
      </p:sp>
      <p:sp>
        <p:nvSpPr>
          <p:cNvPr id="6"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6C631299-E06D-4C89-84AA-44E6839D4EF8}" type="slidenum">
              <a:rPr lang="cs-CZ" altLang="cs-CZ"/>
              <a:pPr/>
              <a:t>‹#›</a:t>
            </a:fld>
            <a:endParaRPr lang="cs-CZ" altLang="cs-CZ"/>
          </a:p>
        </p:txBody>
      </p:sp>
    </p:spTree>
    <p:extLst>
      <p:ext uri="{BB962C8B-B14F-4D97-AF65-F5344CB8AC3E}">
        <p14:creationId xmlns:p14="http://schemas.microsoft.com/office/powerpoint/2010/main" val="45974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151335"/>
            <a:ext cx="404177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1631156"/>
            <a:ext cx="404177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2E7BF58C-5290-4403-A51E-CD7EA5DA934C}" type="datetimeFigureOut">
              <a:rPr lang="cs-CZ" altLang="cs-CZ"/>
              <a:pPr>
                <a:defRPr/>
              </a:pPr>
              <a:t>29.11.2023</a:t>
            </a:fld>
            <a:endParaRPr lang="cs-CZ" altLang="cs-CZ"/>
          </a:p>
        </p:txBody>
      </p:sp>
      <p:sp>
        <p:nvSpPr>
          <p:cNvPr id="8"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2A822C56-D9A2-4B10-99EE-5A1F3E84E886}" type="slidenum">
              <a:rPr lang="cs-CZ" altLang="cs-CZ"/>
              <a:pPr/>
              <a:t>‹#›</a:t>
            </a:fld>
            <a:endParaRPr lang="cs-CZ" altLang="cs-CZ"/>
          </a:p>
        </p:txBody>
      </p:sp>
    </p:spTree>
    <p:extLst>
      <p:ext uri="{BB962C8B-B14F-4D97-AF65-F5344CB8AC3E}">
        <p14:creationId xmlns:p14="http://schemas.microsoft.com/office/powerpoint/2010/main" val="218727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8003A68B-90EB-4040-90F4-C0AA38F20393}" type="datetimeFigureOut">
              <a:rPr lang="cs-CZ" altLang="cs-CZ"/>
              <a:pPr>
                <a:defRPr/>
              </a:pPr>
              <a:t>29.11.2023</a:t>
            </a:fld>
            <a:endParaRPr lang="cs-CZ" altLang="cs-CZ"/>
          </a:p>
        </p:txBody>
      </p:sp>
      <p:sp>
        <p:nvSpPr>
          <p:cNvPr id="4"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1A7531E2-88FE-4FA1-877F-A8ACAA206C15}" type="slidenum">
              <a:rPr lang="cs-CZ" altLang="cs-CZ"/>
              <a:pPr/>
              <a:t>‹#›</a:t>
            </a:fld>
            <a:endParaRPr lang="cs-CZ" altLang="cs-CZ"/>
          </a:p>
        </p:txBody>
      </p:sp>
    </p:spTree>
    <p:extLst>
      <p:ext uri="{BB962C8B-B14F-4D97-AF65-F5344CB8AC3E}">
        <p14:creationId xmlns:p14="http://schemas.microsoft.com/office/powerpoint/2010/main" val="7905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6B8411DA-7AE8-4BC0-BF93-6413E971A002}" type="datetimeFigureOut">
              <a:rPr lang="cs-CZ" altLang="cs-CZ"/>
              <a:pPr>
                <a:defRPr/>
              </a:pPr>
              <a:t>29.11.2023</a:t>
            </a:fld>
            <a:endParaRPr lang="cs-CZ" altLang="cs-CZ"/>
          </a:p>
        </p:txBody>
      </p:sp>
      <p:sp>
        <p:nvSpPr>
          <p:cNvPr id="3"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2C43BF72-7888-4543-A161-3F0477BEE9D8}" type="slidenum">
              <a:rPr lang="cs-CZ" altLang="cs-CZ"/>
              <a:pPr/>
              <a:t>‹#›</a:t>
            </a:fld>
            <a:endParaRPr lang="cs-CZ" altLang="cs-CZ"/>
          </a:p>
        </p:txBody>
      </p:sp>
    </p:spTree>
    <p:extLst>
      <p:ext uri="{BB962C8B-B14F-4D97-AF65-F5344CB8AC3E}">
        <p14:creationId xmlns:p14="http://schemas.microsoft.com/office/powerpoint/2010/main" val="7945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1"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41A00BC0-71D3-4064-B304-5B1B3D0DB187}" type="datetimeFigureOut">
              <a:rPr lang="cs-CZ" altLang="cs-CZ"/>
              <a:pPr>
                <a:defRPr/>
              </a:pPr>
              <a:t>29.11.2023</a:t>
            </a:fld>
            <a:endParaRPr lang="cs-CZ" altLang="cs-CZ"/>
          </a:p>
        </p:txBody>
      </p:sp>
      <p:sp>
        <p:nvSpPr>
          <p:cNvPr id="6"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B110283B-2948-4DF8-BC3F-7BBF21EDFD27}" type="slidenum">
              <a:rPr lang="cs-CZ" altLang="cs-CZ"/>
              <a:pPr/>
              <a:t>‹#›</a:t>
            </a:fld>
            <a:endParaRPr lang="cs-CZ" altLang="cs-CZ"/>
          </a:p>
        </p:txBody>
      </p:sp>
    </p:spTree>
    <p:extLst>
      <p:ext uri="{BB962C8B-B14F-4D97-AF65-F5344CB8AC3E}">
        <p14:creationId xmlns:p14="http://schemas.microsoft.com/office/powerpoint/2010/main" val="233742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xmlns="" id="{6367EC16-97A4-4B13-9A06-F88A55A0F6F9}"/>
              </a:ext>
            </a:extLst>
          </p:cNvPr>
          <p:cNvSpPr>
            <a:spLocks noGrp="1"/>
          </p:cNvSpPr>
          <p:nvPr>
            <p:ph type="dt" sz="half" idx="10"/>
          </p:nvPr>
        </p:nvSpPr>
        <p:spPr/>
        <p:txBody>
          <a:bodyPr/>
          <a:lstStyle>
            <a:lvl1pPr>
              <a:defRPr/>
            </a:lvl1pPr>
          </a:lstStyle>
          <a:p>
            <a:pPr>
              <a:defRPr/>
            </a:pPr>
            <a:fld id="{65161DD1-CD71-4737-8A35-4830EFDE6245}" type="datetimeFigureOut">
              <a:rPr lang="cs-CZ" altLang="cs-CZ"/>
              <a:pPr>
                <a:defRPr/>
              </a:pPr>
              <a:t>29.11.2023</a:t>
            </a:fld>
            <a:endParaRPr lang="cs-CZ" altLang="cs-CZ"/>
          </a:p>
        </p:txBody>
      </p:sp>
      <p:sp>
        <p:nvSpPr>
          <p:cNvPr id="6"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12"/>
          </p:nvPr>
        </p:nvSpPr>
        <p:spPr/>
        <p:txBody>
          <a:bodyPr/>
          <a:lstStyle>
            <a:lvl1pPr>
              <a:defRPr/>
            </a:lvl1pPr>
          </a:lstStyle>
          <a:p>
            <a:fld id="{6F560CBC-77D1-4702-9058-14BD2C4BAC99}" type="slidenum">
              <a:rPr lang="cs-CZ" altLang="cs-CZ"/>
              <a:pPr/>
              <a:t>‹#›</a:t>
            </a:fld>
            <a:endParaRPr lang="cs-CZ" altLang="cs-CZ"/>
          </a:p>
        </p:txBody>
      </p:sp>
    </p:spTree>
    <p:extLst>
      <p:ext uri="{BB962C8B-B14F-4D97-AF65-F5344CB8AC3E}">
        <p14:creationId xmlns:p14="http://schemas.microsoft.com/office/powerpoint/2010/main" val="214636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a:extLst>
              <a:ext uri="{FF2B5EF4-FFF2-40B4-BE49-F238E27FC236}">
                <a16:creationId xmlns:a16="http://schemas.microsoft.com/office/drawing/2014/main" xmlns="" id="{6367EC16-97A4-4B13-9A06-F88A55A0F6F9}"/>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A4F131F-267B-41E9-A8A8-E52FFF89FDF9}" type="datetimeFigureOut">
              <a:rPr lang="cs-CZ" altLang="cs-CZ"/>
              <a:pPr>
                <a:defRPr/>
              </a:pPr>
              <a:t>29.11.2023</a:t>
            </a:fld>
            <a:endParaRPr lang="cs-CZ" altLang="cs-CZ"/>
          </a:p>
        </p:txBody>
      </p:sp>
      <p:sp>
        <p:nvSpPr>
          <p:cNvPr id="5" name="Zástupný symbol pro zápatí 4">
            <a:extLst>
              <a:ext uri="{FF2B5EF4-FFF2-40B4-BE49-F238E27FC236}">
                <a16:creationId xmlns:a16="http://schemas.microsoft.com/office/drawing/2014/main" xmlns="" id="{49A0E0E4-DD65-4606-AFC5-B2A8D2B088AB}"/>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xmlns="" id="{A491E5B5-F762-4968-901E-082198770075}"/>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0BD381E-B5DF-42A4-8AFC-506E48120294}"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491630"/>
            <a:ext cx="6190456" cy="1368152"/>
          </a:xfrm>
        </p:spPr>
        <p:txBody>
          <a:bodyPr/>
          <a:lstStyle/>
          <a:p>
            <a:r>
              <a:rPr lang="cs-CZ" dirty="0" smtClean="0"/>
              <a:t>Změny Pravidel atletiky</a:t>
            </a:r>
            <a:br>
              <a:rPr lang="cs-CZ" dirty="0" smtClean="0"/>
            </a:br>
            <a:r>
              <a:rPr lang="cs-CZ" dirty="0" smtClean="0"/>
              <a:t>platné od 1.11.2021 </a:t>
            </a:r>
            <a:endParaRPr lang="cs-CZ" dirty="0"/>
          </a:p>
        </p:txBody>
      </p:sp>
      <p:sp>
        <p:nvSpPr>
          <p:cNvPr id="3" name="Podnadpis 2"/>
          <p:cNvSpPr>
            <a:spLocks noGrp="1"/>
          </p:cNvSpPr>
          <p:nvPr>
            <p:ph type="subTitle" idx="1"/>
          </p:nvPr>
        </p:nvSpPr>
        <p:spPr>
          <a:xfrm>
            <a:off x="323528" y="4083918"/>
            <a:ext cx="5576664" cy="432048"/>
          </a:xfrm>
        </p:spPr>
        <p:txBody>
          <a:bodyPr/>
          <a:lstStyle/>
          <a:p>
            <a:r>
              <a:rPr lang="cs-CZ" sz="2400" dirty="0" smtClean="0"/>
              <a:t>Ludmila Pudilová</a:t>
            </a:r>
            <a:endParaRPr lang="cs-CZ" sz="2400" dirty="0"/>
          </a:p>
        </p:txBody>
      </p:sp>
    </p:spTree>
    <p:extLst>
      <p:ext uri="{BB962C8B-B14F-4D97-AF65-F5344CB8AC3E}">
        <p14:creationId xmlns:p14="http://schemas.microsoft.com/office/powerpoint/2010/main" val="402822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467544" y="475390"/>
            <a:ext cx="8064896" cy="2366390"/>
          </a:xfrm>
        </p:spPr>
        <p:txBody>
          <a:bodyPr>
            <a:normAutofit fontScale="77500" lnSpcReduction="20000"/>
          </a:bodyPr>
          <a:lstStyle/>
          <a:p>
            <a:pPr marL="0" indent="0">
              <a:buNone/>
            </a:pPr>
            <a:endParaRPr lang="cs-CZ" sz="2400" dirty="0" smtClean="0"/>
          </a:p>
          <a:p>
            <a:pPr marL="0" indent="0">
              <a:buNone/>
            </a:pPr>
            <a:r>
              <a:rPr lang="cs-CZ" sz="2400" b="1" dirty="0" smtClean="0"/>
              <a:t>SP </a:t>
            </a:r>
            <a:r>
              <a:rPr lang="cs-CZ" sz="2400" b="1" dirty="0"/>
              <a:t>32  </a:t>
            </a:r>
            <a:r>
              <a:rPr lang="cs-CZ" sz="2400" dirty="0"/>
              <a:t>Světové </a:t>
            </a:r>
            <a:r>
              <a:rPr lang="cs-CZ" sz="2400" dirty="0" smtClean="0"/>
              <a:t>rekordy</a:t>
            </a:r>
          </a:p>
          <a:p>
            <a:pPr marL="0" indent="0">
              <a:buNone/>
            </a:pPr>
            <a:r>
              <a:rPr lang="cs-CZ" sz="2400" dirty="0" smtClean="0"/>
              <a:t>Muži i ženy:</a:t>
            </a:r>
          </a:p>
          <a:p>
            <a:pPr marL="0" indent="0">
              <a:buNone/>
            </a:pPr>
            <a:r>
              <a:rPr lang="cs-CZ" sz="2400" dirty="0" smtClean="0"/>
              <a:t>Chůze na dráze (měřeno elektronicky nebo ručně) </a:t>
            </a:r>
          </a:p>
          <a:p>
            <a:pPr marL="0" indent="0">
              <a:buNone/>
            </a:pPr>
            <a:r>
              <a:rPr lang="cs-CZ" sz="2400" b="0" i="0" dirty="0" smtClean="0">
                <a:solidFill>
                  <a:srgbClr val="000000"/>
                </a:solidFill>
                <a:effectLst/>
              </a:rPr>
              <a:t>20 000m, 30 000m</a:t>
            </a:r>
            <a:r>
              <a:rPr lang="cs-CZ" sz="2400" b="1" i="0" dirty="0" smtClean="0">
                <a:solidFill>
                  <a:srgbClr val="FF0000"/>
                </a:solidFill>
                <a:effectLst/>
              </a:rPr>
              <a:t>°, 35 000m°</a:t>
            </a:r>
            <a:r>
              <a:rPr lang="cs-CZ" sz="2400" b="0" i="0" dirty="0" smtClean="0">
                <a:solidFill>
                  <a:srgbClr val="000000"/>
                </a:solidFill>
                <a:effectLst/>
              </a:rPr>
              <a:t>, 50 000m - u žen 50 000m</a:t>
            </a:r>
            <a:r>
              <a:rPr lang="cs-CZ" sz="2400" b="0" i="0" dirty="0" smtClean="0">
                <a:solidFill>
                  <a:schemeClr val="tx2">
                    <a:lumMod val="60000"/>
                    <a:lumOff val="40000"/>
                  </a:schemeClr>
                </a:solidFill>
                <a:effectLst/>
              </a:rPr>
              <a:t>*</a:t>
            </a:r>
            <a:r>
              <a:rPr lang="cs-CZ" sz="2400" b="1" i="0" dirty="0" smtClean="0">
                <a:solidFill>
                  <a:srgbClr val="FF0000"/>
                </a:solidFill>
                <a:effectLst/>
              </a:rPr>
              <a:t>°</a:t>
            </a:r>
            <a:endParaRPr lang="cs-CZ" sz="2400" i="0" dirty="0" smtClean="0">
              <a:solidFill>
                <a:srgbClr val="002060"/>
              </a:solidFill>
              <a:effectLst/>
            </a:endParaRPr>
          </a:p>
          <a:p>
            <a:pPr marL="0" indent="0">
              <a:buNone/>
            </a:pPr>
            <a:endParaRPr lang="cs-CZ" sz="2400" dirty="0" smtClean="0">
              <a:solidFill>
                <a:srgbClr val="000000"/>
              </a:solidFill>
            </a:endParaRPr>
          </a:p>
          <a:p>
            <a:pPr marL="0" indent="0">
              <a:buNone/>
            </a:pPr>
            <a:r>
              <a:rPr lang="cs-CZ" sz="2400" dirty="0" smtClean="0">
                <a:solidFill>
                  <a:srgbClr val="000000"/>
                </a:solidFill>
              </a:rPr>
              <a:t>Chůze na silnici </a:t>
            </a:r>
            <a:r>
              <a:rPr lang="cs-CZ" sz="2400" dirty="0" smtClean="0"/>
              <a:t>(měřeno elektronicky, ručně nebo pomocí čipů): </a:t>
            </a:r>
          </a:p>
          <a:p>
            <a:pPr marL="0" indent="0">
              <a:buNone/>
            </a:pPr>
            <a:r>
              <a:rPr lang="cs-CZ" sz="2400" b="0" i="0" dirty="0" smtClean="0">
                <a:solidFill>
                  <a:srgbClr val="000000"/>
                </a:solidFill>
                <a:effectLst/>
              </a:rPr>
              <a:t>20km</a:t>
            </a:r>
            <a:r>
              <a:rPr lang="cs-CZ" sz="2400" b="1" i="0" dirty="0" smtClean="0">
                <a:solidFill>
                  <a:srgbClr val="FF0000"/>
                </a:solidFill>
                <a:effectLst/>
              </a:rPr>
              <a:t>, 35km°, </a:t>
            </a:r>
            <a:r>
              <a:rPr lang="cs-CZ" sz="2400" b="0" i="0" dirty="0" smtClean="0">
                <a:solidFill>
                  <a:srgbClr val="000000"/>
                </a:solidFill>
                <a:effectLst/>
              </a:rPr>
              <a:t>50km</a:t>
            </a:r>
            <a:endParaRPr lang="cs-CZ" sz="2400" dirty="0" smtClean="0">
              <a:effectLst/>
            </a:endParaRPr>
          </a:p>
          <a:p>
            <a:pPr marL="0" indent="0">
              <a:buNone/>
            </a:pPr>
            <a:endParaRPr lang="cs-CZ" sz="2400" dirty="0"/>
          </a:p>
        </p:txBody>
      </p:sp>
      <p:sp>
        <p:nvSpPr>
          <p:cNvPr id="6" name="Rectangle 1"/>
          <p:cNvSpPr>
            <a:spLocks noChangeArrowheads="1"/>
          </p:cNvSpPr>
          <p:nvPr/>
        </p:nvSpPr>
        <p:spPr bwMode="auto">
          <a:xfrm>
            <a:off x="1524000" y="125441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Zástupný symbol pro obsah 2"/>
          <p:cNvSpPr>
            <a:spLocks noGrp="1"/>
          </p:cNvSpPr>
          <p:nvPr>
            <p:ph sz="half" idx="1"/>
          </p:nvPr>
        </p:nvSpPr>
        <p:spPr>
          <a:xfrm>
            <a:off x="539552" y="2895786"/>
            <a:ext cx="8280920" cy="1620180"/>
          </a:xfrm>
        </p:spPr>
        <p:txBody>
          <a:bodyPr>
            <a:normAutofit fontScale="77500" lnSpcReduction="20000"/>
          </a:bodyPr>
          <a:lstStyle/>
          <a:p>
            <a:pPr marL="0" indent="0">
              <a:buNone/>
            </a:pPr>
            <a:r>
              <a:rPr lang="cs-CZ" sz="2400" strike="sngStrike" dirty="0"/>
              <a:t>*ustanovující rekord bude uznán po 1. lednu 2018</a:t>
            </a:r>
          </a:p>
          <a:p>
            <a:pPr marL="0" indent="0">
              <a:buNone/>
            </a:pPr>
            <a:r>
              <a:rPr lang="cs-CZ" sz="2400" dirty="0" smtClean="0">
                <a:solidFill>
                  <a:schemeClr val="tx2">
                    <a:lumMod val="60000"/>
                    <a:lumOff val="40000"/>
                  </a:schemeClr>
                </a:solidFill>
              </a:rPr>
              <a:t>*</a:t>
            </a:r>
            <a:r>
              <a:rPr lang="cs-CZ" sz="2400" b="1" dirty="0" smtClean="0">
                <a:solidFill>
                  <a:srgbClr val="FF0000"/>
                </a:solidFill>
              </a:rPr>
              <a:t>° </a:t>
            </a:r>
            <a:r>
              <a:rPr lang="cs-CZ" sz="2400" dirty="0" smtClean="0"/>
              <a:t>Ustanovující rekord </a:t>
            </a:r>
            <a:r>
              <a:rPr lang="cs-CZ" sz="2400" dirty="0"/>
              <a:t>bude </a:t>
            </a:r>
            <a:r>
              <a:rPr lang="cs-CZ" sz="2400" dirty="0" smtClean="0"/>
              <a:t>stanoven </a:t>
            </a:r>
            <a:r>
              <a:rPr lang="cs-CZ" sz="2400" dirty="0"/>
              <a:t>po 1. lednu </a:t>
            </a:r>
            <a:r>
              <a:rPr lang="cs-CZ" sz="2400" dirty="0" smtClean="0"/>
              <a:t>2019. </a:t>
            </a:r>
            <a:r>
              <a:rPr lang="cs-CZ" sz="2400" dirty="0"/>
              <a:t>Výkon musí být lepší než </a:t>
            </a:r>
            <a:r>
              <a:rPr lang="cs-CZ" sz="2400" dirty="0" smtClean="0"/>
              <a:t>4:20:00</a:t>
            </a:r>
          </a:p>
          <a:p>
            <a:pPr marL="0" indent="0">
              <a:buNone/>
            </a:pPr>
            <a:r>
              <a:rPr lang="cs-CZ" sz="2400" b="1" dirty="0" smtClean="0">
                <a:solidFill>
                  <a:srgbClr val="FF0000"/>
                </a:solidFill>
              </a:rPr>
              <a:t>°</a:t>
            </a:r>
            <a:r>
              <a:rPr lang="cs-CZ" sz="2400" dirty="0" smtClean="0">
                <a:solidFill>
                  <a:srgbClr val="000000"/>
                </a:solidFill>
              </a:rPr>
              <a:t>Ustanovující rekord bude ustanoven po 1.lednu 2023. Výkon musí být lepší než 2:22:00 pro muže a 2:38:00 pro ženy. Rekord na 30 000 m pro muže bude ze seznamu vyřazen po ustanovení rekordu na 35 000 m.</a:t>
            </a:r>
            <a:endParaRPr lang="cs-CZ" sz="2400" dirty="0"/>
          </a:p>
        </p:txBody>
      </p:sp>
      <p:sp>
        <p:nvSpPr>
          <p:cNvPr id="9" name="Čárový popisek 1 8"/>
          <p:cNvSpPr/>
          <p:nvPr/>
        </p:nvSpPr>
        <p:spPr>
          <a:xfrm>
            <a:off x="5796136" y="475390"/>
            <a:ext cx="864096" cy="512183"/>
          </a:xfrm>
          <a:prstGeom prst="borderCallout1">
            <a:avLst>
              <a:gd name="adj1" fmla="val 18750"/>
              <a:gd name="adj2" fmla="val -8333"/>
              <a:gd name="adj3" fmla="val 253857"/>
              <a:gd name="adj4" fmla="val -3898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jen u mužů</a:t>
            </a:r>
            <a:endParaRPr lang="cs-CZ" dirty="0">
              <a:solidFill>
                <a:schemeClr val="tx1"/>
              </a:solidFill>
            </a:endParaRPr>
          </a:p>
        </p:txBody>
      </p:sp>
    </p:spTree>
    <p:extLst>
      <p:ext uri="{BB962C8B-B14F-4D97-AF65-F5344CB8AC3E}">
        <p14:creationId xmlns:p14="http://schemas.microsoft.com/office/powerpoint/2010/main" val="36134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395536" y="1635646"/>
            <a:ext cx="8229600" cy="857250"/>
          </a:xfrm>
        </p:spPr>
        <p:txBody>
          <a:bodyPr/>
          <a:lstStyle/>
          <a:p>
            <a:r>
              <a:rPr lang="cs-CZ" b="1" dirty="0" smtClean="0"/>
              <a:t>Změny Technických pravidel</a:t>
            </a:r>
            <a:endParaRPr lang="cs-CZ" b="1" dirty="0"/>
          </a:p>
        </p:txBody>
      </p:sp>
    </p:spTree>
    <p:extLst>
      <p:ext uri="{BB962C8B-B14F-4D97-AF65-F5344CB8AC3E}">
        <p14:creationId xmlns:p14="http://schemas.microsoft.com/office/powerpoint/2010/main" val="259222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43558"/>
            <a:ext cx="8229600" cy="857250"/>
          </a:xfrm>
        </p:spPr>
        <p:txBody>
          <a:bodyPr>
            <a:noAutofit/>
          </a:bodyPr>
          <a:lstStyle/>
          <a:p>
            <a:r>
              <a:rPr lang="cs-CZ" sz="3200" dirty="0" smtClean="0"/>
              <a:t>Změny </a:t>
            </a:r>
            <a:r>
              <a:rPr lang="cs-CZ" sz="3200" b="1" dirty="0" smtClean="0"/>
              <a:t>TP 5</a:t>
            </a:r>
            <a:r>
              <a:rPr lang="cs-CZ" sz="3200" dirty="0" smtClean="0"/>
              <a:t> platné od prosince 2020, schválené 16.6.2021</a:t>
            </a:r>
            <a:endParaRPr lang="cs-CZ" sz="3200" dirty="0"/>
          </a:p>
        </p:txBody>
      </p:sp>
      <p:sp>
        <p:nvSpPr>
          <p:cNvPr id="3" name="Zástupný symbol pro obsah 2"/>
          <p:cNvSpPr>
            <a:spLocks noGrp="1"/>
          </p:cNvSpPr>
          <p:nvPr>
            <p:ph sz="half" idx="1"/>
          </p:nvPr>
        </p:nvSpPr>
        <p:spPr>
          <a:xfrm>
            <a:off x="539552" y="2211710"/>
            <a:ext cx="6912768" cy="2382913"/>
          </a:xfrm>
        </p:spPr>
        <p:txBody>
          <a:bodyPr/>
          <a:lstStyle/>
          <a:p>
            <a:pPr>
              <a:buFont typeface="Wingdings" panose="05000000000000000000" pitchFamily="2" charset="2"/>
              <a:buChar char="Ø"/>
            </a:pPr>
            <a:r>
              <a:rPr lang="cs-CZ" sz="2000" dirty="0" smtClean="0"/>
              <a:t>Řeší podmínky pro prototypy  závodní obuvi</a:t>
            </a:r>
          </a:p>
          <a:p>
            <a:pPr>
              <a:buFont typeface="Wingdings" panose="05000000000000000000" pitchFamily="2" charset="2"/>
              <a:buChar char="Ø"/>
            </a:pPr>
            <a:r>
              <a:rPr lang="cs-CZ" sz="2000" dirty="0" smtClean="0"/>
              <a:t>Pravidelná aktualizace seznamu schválených modelů obuvi</a:t>
            </a:r>
          </a:p>
          <a:p>
            <a:pPr>
              <a:buFont typeface="Wingdings" panose="05000000000000000000" pitchFamily="2" charset="2"/>
              <a:buChar char="Ø"/>
            </a:pPr>
            <a:r>
              <a:rPr lang="cs-CZ" sz="2000" dirty="0" smtClean="0"/>
              <a:t>Možný zákaz určitého tvaru hřebíků</a:t>
            </a:r>
          </a:p>
          <a:p>
            <a:pPr>
              <a:buFont typeface="Wingdings" panose="05000000000000000000" pitchFamily="2" charset="2"/>
              <a:buChar char="Ø"/>
            </a:pPr>
            <a:r>
              <a:rPr lang="cs-CZ" sz="2000" dirty="0" smtClean="0"/>
              <a:t>Jeden pevný plát v podrážce může být i z více dílů, ale díly se nesmí překrývat</a:t>
            </a:r>
            <a:endParaRPr lang="cs-CZ" sz="2000" dirty="0"/>
          </a:p>
        </p:txBody>
      </p:sp>
    </p:spTree>
    <p:extLst>
      <p:ext uri="{BB962C8B-B14F-4D97-AF65-F5344CB8AC3E}">
        <p14:creationId xmlns:p14="http://schemas.microsoft.com/office/powerpoint/2010/main" val="241811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114621659"/>
              </p:ext>
            </p:extLst>
          </p:nvPr>
        </p:nvGraphicFramePr>
        <p:xfrm>
          <a:off x="611560" y="573528"/>
          <a:ext cx="8280920" cy="1868133"/>
        </p:xfrm>
        <a:graphic>
          <a:graphicData uri="http://schemas.openxmlformats.org/drawingml/2006/table">
            <a:tbl>
              <a:tblPr/>
              <a:tblGrid>
                <a:gridCol w="1800200"/>
                <a:gridCol w="1512168"/>
                <a:gridCol w="4968552"/>
              </a:tblGrid>
              <a:tr h="275900">
                <a:tc gridSpan="3">
                  <a:txBody>
                    <a:bodyPr/>
                    <a:lstStyle/>
                    <a:p>
                      <a:r>
                        <a:rPr lang="cs-CZ" sz="1100" b="1" i="0" dirty="0">
                          <a:solidFill>
                            <a:srgbClr val="000000"/>
                          </a:solidFill>
                          <a:effectLst/>
                          <a:latin typeface="ArialNarrow"/>
                        </a:rPr>
                        <a:t>Tabulka výšky podešve atletické závodní obuvi (Pravidlo 5. 13. 3.)</a:t>
                      </a:r>
                      <a:endParaRPr lang="cs-CZ" sz="3000" b="1" dirty="0">
                        <a:effectLst/>
                      </a:endParaRPr>
                    </a:p>
                  </a:txBody>
                  <a:tcPr marL="91127" marR="91127" marT="34172" marB="34172"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sz="4000" dirty="0"/>
                    </a:p>
                  </a:txBody>
                  <a:tcPr marL="91127" marR="91127" marT="45563" marB="45563">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c hMerge="1">
                  <a:txBody>
                    <a:bodyPr/>
                    <a:lstStyle/>
                    <a:p>
                      <a:endParaRPr lang="cs-CZ" sz="4000" dirty="0"/>
                    </a:p>
                  </a:txBody>
                  <a:tcPr marL="91127" marR="91127" marT="45563" marB="45563">
                    <a:lnB w="6350" cap="flat" cmpd="sng" algn="ctr">
                      <a:solidFill>
                        <a:srgbClr val="000000"/>
                      </a:solidFill>
                      <a:prstDash val="solid"/>
                      <a:round/>
                      <a:headEnd type="none" w="med" len="med"/>
                      <a:tailEnd type="none" w="med" len="med"/>
                    </a:lnB>
                  </a:tcPr>
                </a:tc>
              </a:tr>
              <a:tr h="480184">
                <a:tc>
                  <a:txBody>
                    <a:bodyPr/>
                    <a:lstStyle/>
                    <a:p>
                      <a:r>
                        <a:rPr lang="cs-CZ" sz="1100" b="1" i="0" dirty="0">
                          <a:solidFill>
                            <a:srgbClr val="000000"/>
                          </a:solidFill>
                          <a:effectLst/>
                          <a:latin typeface="ArialNarrow"/>
                        </a:rPr>
                        <a:t>Disciplína</a:t>
                      </a:r>
                      <a:endParaRPr lang="cs-CZ" sz="3000" b="1"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Maximální výška</a:t>
                      </a:r>
                      <a:br>
                        <a:rPr lang="cs-CZ" sz="1100" b="0" i="0" dirty="0">
                          <a:solidFill>
                            <a:srgbClr val="000000"/>
                          </a:solidFill>
                          <a:effectLst/>
                          <a:latin typeface="ArialNarrow"/>
                        </a:rPr>
                      </a:br>
                      <a:r>
                        <a:rPr lang="cs-CZ" sz="1100" b="0" i="0" dirty="0">
                          <a:solidFill>
                            <a:srgbClr val="000000"/>
                          </a:solidFill>
                          <a:effectLst/>
                          <a:latin typeface="ArialNarrow"/>
                        </a:rPr>
                        <a:t>podešve </a:t>
                      </a:r>
                      <a:endParaRPr lang="cs-CZ" sz="3000" b="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Další požadavky </a:t>
                      </a:r>
                      <a:r>
                        <a:rPr lang="cs-CZ" sz="1100" b="0" i="0" dirty="0" smtClean="0">
                          <a:solidFill>
                            <a:srgbClr val="000000"/>
                          </a:solidFill>
                          <a:effectLst/>
                          <a:latin typeface="ArialNarrow"/>
                        </a:rPr>
                        <a:t>dle pravidel</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8425">
                <a:tc>
                  <a:txBody>
                    <a:bodyPr/>
                    <a:lstStyle/>
                    <a:p>
                      <a:r>
                        <a:rPr lang="cs-CZ" sz="1100" b="0" i="0" dirty="0">
                          <a:solidFill>
                            <a:srgbClr val="000000"/>
                          </a:solidFill>
                          <a:effectLst/>
                          <a:latin typeface="ArialNarrow"/>
                        </a:rPr>
                        <a:t>Technické disciplíny</a:t>
                      </a:r>
                      <a:br>
                        <a:rPr lang="cs-CZ" sz="1100" b="0" i="0" dirty="0">
                          <a:solidFill>
                            <a:srgbClr val="000000"/>
                          </a:solidFill>
                          <a:effectLst/>
                          <a:latin typeface="ArialNarrow"/>
                        </a:rPr>
                      </a:br>
                      <a:r>
                        <a:rPr lang="cs-CZ" sz="1100" b="0" i="0" dirty="0">
                          <a:solidFill>
                            <a:srgbClr val="000000"/>
                          </a:solidFill>
                          <a:effectLst/>
                          <a:latin typeface="ArialNarrow"/>
                        </a:rPr>
                        <a:t>(mimo trojskok) </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20 mm</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Platí na všechny </a:t>
                      </a:r>
                      <a:r>
                        <a:rPr lang="cs-CZ" sz="1100" b="0" i="0" dirty="0" smtClean="0">
                          <a:solidFill>
                            <a:srgbClr val="000000"/>
                          </a:solidFill>
                          <a:effectLst/>
                          <a:latin typeface="ArialNarrow"/>
                        </a:rPr>
                        <a:t>vrhačské disciplíny</a:t>
                      </a:r>
                      <a:r>
                        <a:rPr lang="cs-CZ" sz="1100" b="0" i="0" dirty="0">
                          <a:solidFill>
                            <a:srgbClr val="000000"/>
                          </a:solidFill>
                          <a:effectLst/>
                          <a:latin typeface="ArialNarrow"/>
                        </a:rPr>
                        <a:t>, skoky do výšky a</a:t>
                      </a:r>
                      <a:br>
                        <a:rPr lang="cs-CZ" sz="1100" b="0" i="0" dirty="0">
                          <a:solidFill>
                            <a:srgbClr val="000000"/>
                          </a:solidFill>
                          <a:effectLst/>
                          <a:latin typeface="ArialNarrow"/>
                        </a:rPr>
                      </a:br>
                      <a:r>
                        <a:rPr lang="cs-CZ" sz="1100" b="0" i="0" dirty="0">
                          <a:solidFill>
                            <a:srgbClr val="000000"/>
                          </a:solidFill>
                          <a:effectLst/>
                          <a:latin typeface="ArialNarrow"/>
                        </a:rPr>
                        <a:t>do dálky (mimo trojskok</a:t>
                      </a:r>
                      <a:r>
                        <a:rPr lang="cs-CZ" sz="1100" b="0" i="0" dirty="0" smtClean="0">
                          <a:solidFill>
                            <a:srgbClr val="000000"/>
                          </a:solidFill>
                          <a:effectLst/>
                          <a:latin typeface="ArialNarrow"/>
                        </a:rPr>
                        <a:t>). Pro </a:t>
                      </a:r>
                      <a:r>
                        <a:rPr lang="cs-CZ" sz="1100" b="0" i="0" dirty="0">
                          <a:solidFill>
                            <a:srgbClr val="000000"/>
                          </a:solidFill>
                          <a:effectLst/>
                          <a:latin typeface="ArialNarrow"/>
                        </a:rPr>
                        <a:t>všechny </a:t>
                      </a:r>
                      <a:r>
                        <a:rPr lang="cs-CZ" sz="1100" b="0" i="0" dirty="0" smtClean="0">
                          <a:solidFill>
                            <a:srgbClr val="000000"/>
                          </a:solidFill>
                          <a:effectLst/>
                          <a:latin typeface="ArialNarrow"/>
                        </a:rPr>
                        <a:t>technické disciplíny </a:t>
                      </a:r>
                      <a:r>
                        <a:rPr lang="cs-CZ" sz="1100" b="0" i="0" dirty="0">
                          <a:solidFill>
                            <a:srgbClr val="000000"/>
                          </a:solidFill>
                          <a:effectLst/>
                          <a:latin typeface="ArialNarrow"/>
                        </a:rPr>
                        <a:t>platí, že </a:t>
                      </a:r>
                      <a:r>
                        <a:rPr lang="cs-CZ" sz="1100" b="0" i="0" dirty="0" smtClean="0">
                          <a:solidFill>
                            <a:srgbClr val="000000"/>
                          </a:solidFill>
                          <a:effectLst/>
                          <a:latin typeface="ArialNarrow"/>
                        </a:rPr>
                        <a:t>podešev nesmí </a:t>
                      </a:r>
                      <a:r>
                        <a:rPr lang="cs-CZ" sz="1100" b="0" i="0" dirty="0">
                          <a:solidFill>
                            <a:srgbClr val="000000"/>
                          </a:solidFill>
                          <a:effectLst/>
                          <a:latin typeface="ArialNarrow"/>
                        </a:rPr>
                        <a:t>být ve středu </a:t>
                      </a:r>
                      <a:r>
                        <a:rPr lang="cs-CZ" sz="1100" b="0" i="0" dirty="0" smtClean="0">
                          <a:solidFill>
                            <a:srgbClr val="000000"/>
                          </a:solidFill>
                          <a:effectLst/>
                          <a:latin typeface="ArialNarrow"/>
                        </a:rPr>
                        <a:t>přední části </a:t>
                      </a:r>
                      <a:r>
                        <a:rPr lang="cs-CZ" sz="1100" b="0" i="0" dirty="0">
                          <a:solidFill>
                            <a:srgbClr val="000000"/>
                          </a:solidFill>
                          <a:effectLst/>
                          <a:latin typeface="ArialNarrow"/>
                        </a:rPr>
                        <a:t>chodidla vyšší </a:t>
                      </a:r>
                      <a:r>
                        <a:rPr lang="cs-CZ" sz="1100" b="0" i="0" dirty="0" smtClean="0">
                          <a:solidFill>
                            <a:srgbClr val="000000"/>
                          </a:solidFill>
                          <a:effectLst/>
                          <a:latin typeface="ArialNarrow"/>
                        </a:rPr>
                        <a:t>než podešev </a:t>
                      </a:r>
                      <a:r>
                        <a:rPr lang="cs-CZ" sz="1100" b="0" i="0" dirty="0">
                          <a:solidFill>
                            <a:srgbClr val="000000"/>
                          </a:solidFill>
                          <a:effectLst/>
                          <a:latin typeface="ArialNarrow"/>
                        </a:rPr>
                        <a:t>ve středu paty.</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385">
                <a:tc>
                  <a:txBody>
                    <a:bodyPr/>
                    <a:lstStyle/>
                    <a:p>
                      <a:r>
                        <a:rPr lang="cs-CZ" sz="1100" b="0" i="0">
                          <a:solidFill>
                            <a:srgbClr val="000000"/>
                          </a:solidFill>
                          <a:effectLst/>
                          <a:latin typeface="ArialNarrow"/>
                        </a:rPr>
                        <a:t>Trojskok </a:t>
                      </a:r>
                      <a:endParaRPr lang="cs-CZ" sz="300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25 mm</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Podešev nesmí být </a:t>
                      </a:r>
                      <a:r>
                        <a:rPr lang="cs-CZ" sz="1100" b="0" i="0" dirty="0" smtClean="0">
                          <a:solidFill>
                            <a:srgbClr val="000000"/>
                          </a:solidFill>
                          <a:effectLst/>
                          <a:latin typeface="ArialNarrow"/>
                        </a:rPr>
                        <a:t>ve středu </a:t>
                      </a:r>
                      <a:r>
                        <a:rPr lang="cs-CZ" sz="1100" b="0" i="0" dirty="0">
                          <a:solidFill>
                            <a:srgbClr val="000000"/>
                          </a:solidFill>
                          <a:effectLst/>
                          <a:latin typeface="ArialNarrow"/>
                        </a:rPr>
                        <a:t>přední části </a:t>
                      </a:r>
                      <a:r>
                        <a:rPr lang="cs-CZ" sz="1100" b="0" i="0" dirty="0" smtClean="0">
                          <a:solidFill>
                            <a:srgbClr val="000000"/>
                          </a:solidFill>
                          <a:effectLst/>
                          <a:latin typeface="ArialNarrow"/>
                        </a:rPr>
                        <a:t>chodidla vyšší </a:t>
                      </a:r>
                      <a:r>
                        <a:rPr lang="cs-CZ" sz="1100" b="0" i="0" dirty="0">
                          <a:solidFill>
                            <a:srgbClr val="000000"/>
                          </a:solidFill>
                          <a:effectLst/>
                          <a:latin typeface="ArialNarrow"/>
                        </a:rPr>
                        <a:t>než podešev </a:t>
                      </a:r>
                      <a:r>
                        <a:rPr lang="cs-CZ" sz="1100" b="0" i="0" dirty="0" smtClean="0">
                          <a:solidFill>
                            <a:srgbClr val="000000"/>
                          </a:solidFill>
                          <a:effectLst/>
                          <a:latin typeface="ArialNarrow"/>
                        </a:rPr>
                        <a:t>ve středu </a:t>
                      </a:r>
                      <a:r>
                        <a:rPr lang="cs-CZ" sz="1100" b="0" i="0" dirty="0">
                          <a:solidFill>
                            <a:srgbClr val="000000"/>
                          </a:solidFill>
                          <a:effectLst/>
                          <a:latin typeface="ArialNarrow"/>
                        </a:rPr>
                        <a:t>paty.</a:t>
                      </a:r>
                      <a:endParaRPr lang="cs-CZ" sz="3000" dirty="0">
                        <a:effectLst/>
                      </a:endParaRPr>
                    </a:p>
                  </a:txBody>
                  <a:tcPr marL="91127" marR="91127" marT="34172" marB="3417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976438" y="87103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2090544062"/>
              </p:ext>
            </p:extLst>
          </p:nvPr>
        </p:nvGraphicFramePr>
        <p:xfrm>
          <a:off x="611560" y="2460120"/>
          <a:ext cx="8280920" cy="2217198"/>
        </p:xfrm>
        <a:graphic>
          <a:graphicData uri="http://schemas.openxmlformats.org/drawingml/2006/table">
            <a:tbl>
              <a:tblPr/>
              <a:tblGrid>
                <a:gridCol w="2088232"/>
                <a:gridCol w="1224136"/>
                <a:gridCol w="4968552"/>
              </a:tblGrid>
              <a:tr h="594066">
                <a:tc>
                  <a:txBody>
                    <a:bodyPr/>
                    <a:lstStyle/>
                    <a:p>
                      <a:r>
                        <a:rPr lang="cs-CZ" sz="1100" b="0" i="0" dirty="0">
                          <a:solidFill>
                            <a:srgbClr val="000000"/>
                          </a:solidFill>
                          <a:effectLst/>
                          <a:latin typeface="ArialNarrow"/>
                        </a:rPr>
                        <a:t>Soutěže na </a:t>
                      </a:r>
                      <a:r>
                        <a:rPr lang="cs-CZ" sz="1100" b="0" i="0" dirty="0" smtClean="0">
                          <a:solidFill>
                            <a:srgbClr val="000000"/>
                          </a:solidFill>
                          <a:effectLst/>
                          <a:latin typeface="ArialNarrow"/>
                        </a:rPr>
                        <a:t>dráze až </a:t>
                      </a:r>
                      <a:r>
                        <a:rPr lang="cs-CZ" sz="1100" b="0" i="0" dirty="0">
                          <a:solidFill>
                            <a:srgbClr val="000000"/>
                          </a:solidFill>
                          <a:effectLst/>
                          <a:latin typeface="ArialNarrow"/>
                        </a:rPr>
                        <a:t>do, ale </a:t>
                      </a:r>
                      <a:r>
                        <a:rPr lang="cs-CZ" sz="1100" b="0" i="0" dirty="0" smtClean="0">
                          <a:solidFill>
                            <a:srgbClr val="000000"/>
                          </a:solidFill>
                          <a:effectLst/>
                          <a:latin typeface="ArialNarrow"/>
                        </a:rPr>
                        <a:t>ne včetně </a:t>
                      </a:r>
                      <a:r>
                        <a:rPr lang="cs-CZ" sz="1100" b="0" i="0" dirty="0">
                          <a:solidFill>
                            <a:srgbClr val="000000"/>
                          </a:solidFill>
                          <a:effectLst/>
                          <a:latin typeface="ArialNarrow"/>
                        </a:rPr>
                        <a:t>běhu na 800 m</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20 mm</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U štafetových běhů </a:t>
                      </a:r>
                      <a:r>
                        <a:rPr lang="cs-CZ" sz="1100" b="0" i="0" dirty="0" smtClean="0">
                          <a:solidFill>
                            <a:srgbClr val="000000"/>
                          </a:solidFill>
                          <a:effectLst/>
                          <a:latin typeface="ArialNarrow"/>
                        </a:rPr>
                        <a:t>se pravidlo </a:t>
                      </a:r>
                      <a:r>
                        <a:rPr lang="cs-CZ" sz="1100" b="0" i="0" dirty="0">
                          <a:solidFill>
                            <a:srgbClr val="000000"/>
                          </a:solidFill>
                          <a:effectLst/>
                          <a:latin typeface="ArialNarrow"/>
                        </a:rPr>
                        <a:t>aplikuje </a:t>
                      </a:r>
                      <a:r>
                        <a:rPr lang="cs-CZ" sz="1100" b="0" i="0" dirty="0" smtClean="0">
                          <a:solidFill>
                            <a:srgbClr val="000000"/>
                          </a:solidFill>
                          <a:effectLst/>
                          <a:latin typeface="ArialNarrow"/>
                        </a:rPr>
                        <a:t>podle délky </a:t>
                      </a:r>
                      <a:r>
                        <a:rPr lang="cs-CZ" sz="1100" b="0" i="0" dirty="0">
                          <a:solidFill>
                            <a:srgbClr val="000000"/>
                          </a:solidFill>
                          <a:effectLst/>
                          <a:latin typeface="ArialNarrow"/>
                        </a:rPr>
                        <a:t>úseku, který </a:t>
                      </a:r>
                      <a:r>
                        <a:rPr lang="cs-CZ" sz="1100" b="0" i="0" dirty="0" smtClean="0">
                          <a:solidFill>
                            <a:srgbClr val="000000"/>
                          </a:solidFill>
                          <a:effectLst/>
                          <a:latin typeface="ArialNarrow"/>
                        </a:rPr>
                        <a:t>běží každý </a:t>
                      </a:r>
                      <a:r>
                        <a:rPr lang="cs-CZ" sz="1100" b="0" i="0" dirty="0">
                          <a:solidFill>
                            <a:srgbClr val="000000"/>
                          </a:solidFill>
                          <a:effectLst/>
                          <a:latin typeface="ArialNarrow"/>
                        </a:rPr>
                        <a:t>člen štafety.</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8640">
                <a:tc>
                  <a:txBody>
                    <a:bodyPr/>
                    <a:lstStyle/>
                    <a:p>
                      <a:r>
                        <a:rPr lang="pt-BR" sz="1100" b="0" i="0">
                          <a:solidFill>
                            <a:srgbClr val="000000"/>
                          </a:solidFill>
                          <a:effectLst/>
                          <a:latin typeface="ArialNarrow"/>
                        </a:rPr>
                        <a:t>Soutěže na dráze od</a:t>
                      </a:r>
                      <a:br>
                        <a:rPr lang="pt-BR" sz="1100" b="0" i="0">
                          <a:solidFill>
                            <a:srgbClr val="000000"/>
                          </a:solidFill>
                          <a:effectLst/>
                          <a:latin typeface="ArialNarrow"/>
                        </a:rPr>
                      </a:br>
                      <a:r>
                        <a:rPr lang="pt-BR" sz="1100" b="0" i="0">
                          <a:solidFill>
                            <a:srgbClr val="000000"/>
                          </a:solidFill>
                          <a:effectLst/>
                          <a:latin typeface="ArialNarrow"/>
                        </a:rPr>
                        <a:t>800m a více (včetně</a:t>
                      </a:r>
                      <a:br>
                        <a:rPr lang="pt-BR" sz="1100" b="0" i="0">
                          <a:solidFill>
                            <a:srgbClr val="000000"/>
                          </a:solidFill>
                          <a:effectLst/>
                          <a:latin typeface="ArialNarrow"/>
                        </a:rPr>
                      </a:br>
                      <a:r>
                        <a:rPr lang="pt-BR" sz="1100" b="0" i="0">
                          <a:solidFill>
                            <a:srgbClr val="000000"/>
                          </a:solidFill>
                          <a:effectLst/>
                          <a:latin typeface="ArialNarrow"/>
                        </a:rPr>
                        <a:t>steeple disciplín)</a:t>
                      </a:r>
                      <a:endParaRPr lang="pt-BR" sz="300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25 mm</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U štafetových běhů </a:t>
                      </a:r>
                      <a:r>
                        <a:rPr lang="cs-CZ" sz="1100" b="0" i="0" dirty="0" smtClean="0">
                          <a:solidFill>
                            <a:srgbClr val="000000"/>
                          </a:solidFill>
                          <a:effectLst/>
                          <a:latin typeface="ArialNarrow"/>
                        </a:rPr>
                        <a:t>se pravidlo </a:t>
                      </a:r>
                      <a:r>
                        <a:rPr lang="cs-CZ" sz="1100" b="0" i="0" dirty="0">
                          <a:solidFill>
                            <a:srgbClr val="000000"/>
                          </a:solidFill>
                          <a:effectLst/>
                          <a:latin typeface="ArialNarrow"/>
                        </a:rPr>
                        <a:t>aplikuje </a:t>
                      </a:r>
                      <a:r>
                        <a:rPr lang="cs-CZ" sz="1100" b="0" i="0" dirty="0" smtClean="0">
                          <a:solidFill>
                            <a:srgbClr val="000000"/>
                          </a:solidFill>
                          <a:effectLst/>
                          <a:latin typeface="ArialNarrow"/>
                        </a:rPr>
                        <a:t>podle délky </a:t>
                      </a:r>
                      <a:r>
                        <a:rPr lang="cs-CZ" sz="1100" b="0" i="0" dirty="0">
                          <a:solidFill>
                            <a:srgbClr val="000000"/>
                          </a:solidFill>
                          <a:effectLst/>
                          <a:latin typeface="ArialNarrow"/>
                        </a:rPr>
                        <a:t>úseku, který </a:t>
                      </a:r>
                      <a:r>
                        <a:rPr lang="cs-CZ" sz="1100" b="0" i="0" dirty="0" smtClean="0">
                          <a:solidFill>
                            <a:srgbClr val="000000"/>
                          </a:solidFill>
                          <a:effectLst/>
                          <a:latin typeface="ArialNarrow"/>
                        </a:rPr>
                        <a:t>běží každý </a:t>
                      </a:r>
                      <a:r>
                        <a:rPr lang="cs-CZ" sz="1100" b="0" i="0" dirty="0">
                          <a:solidFill>
                            <a:srgbClr val="000000"/>
                          </a:solidFill>
                          <a:effectLst/>
                          <a:latin typeface="ArialNarrow"/>
                        </a:rPr>
                        <a:t>člen štafety. </a:t>
                      </a:r>
                      <a:r>
                        <a:rPr lang="cs-CZ" sz="1100" b="0" i="0" dirty="0" smtClean="0">
                          <a:solidFill>
                            <a:srgbClr val="000000"/>
                          </a:solidFill>
                          <a:effectLst/>
                          <a:latin typeface="ArialNarrow"/>
                        </a:rPr>
                        <a:t>Pro soutěže </a:t>
                      </a:r>
                      <a:r>
                        <a:rPr lang="cs-CZ" sz="1100" b="0" i="0" dirty="0">
                          <a:solidFill>
                            <a:srgbClr val="000000"/>
                          </a:solidFill>
                          <a:effectLst/>
                          <a:latin typeface="ArialNarrow"/>
                        </a:rPr>
                        <a:t>v chůzi je</a:t>
                      </a:r>
                      <a:br>
                        <a:rPr lang="cs-CZ" sz="1100" b="0" i="0" dirty="0">
                          <a:solidFill>
                            <a:srgbClr val="000000"/>
                          </a:solidFill>
                          <a:effectLst/>
                          <a:latin typeface="ArialNarrow"/>
                        </a:rPr>
                      </a:br>
                      <a:r>
                        <a:rPr lang="cs-CZ" sz="1100" b="0" i="0" dirty="0">
                          <a:solidFill>
                            <a:srgbClr val="000000"/>
                          </a:solidFill>
                          <a:effectLst/>
                          <a:latin typeface="ArialNarrow"/>
                        </a:rPr>
                        <a:t>maximální výška </a:t>
                      </a:r>
                      <a:r>
                        <a:rPr lang="cs-CZ" sz="1100" b="0" i="0" dirty="0" smtClean="0">
                          <a:solidFill>
                            <a:srgbClr val="000000"/>
                          </a:solidFill>
                          <a:effectLst/>
                          <a:latin typeface="ArialNarrow"/>
                        </a:rPr>
                        <a:t>podešve stejná </a:t>
                      </a:r>
                      <a:r>
                        <a:rPr lang="cs-CZ" sz="1100" b="0" i="0" dirty="0">
                          <a:solidFill>
                            <a:srgbClr val="000000"/>
                          </a:solidFill>
                          <a:effectLst/>
                          <a:latin typeface="ArialNarrow"/>
                        </a:rPr>
                        <a:t>jako pro soutěže </a:t>
                      </a:r>
                      <a:r>
                        <a:rPr lang="cs-CZ" sz="1100" b="0" i="0" dirty="0" smtClean="0">
                          <a:solidFill>
                            <a:srgbClr val="000000"/>
                          </a:solidFill>
                          <a:effectLst/>
                          <a:latin typeface="ArialNarrow"/>
                        </a:rPr>
                        <a:t>na silnici</a:t>
                      </a:r>
                      <a:r>
                        <a:rPr lang="cs-CZ" sz="1100" b="0" i="0" dirty="0">
                          <a:solidFill>
                            <a:srgbClr val="000000"/>
                          </a:solidFill>
                          <a:effectLst/>
                          <a:latin typeface="ArialNarrow"/>
                        </a:rPr>
                        <a:t>.</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912">
                <a:tc>
                  <a:txBody>
                    <a:bodyPr/>
                    <a:lstStyle/>
                    <a:p>
                      <a:r>
                        <a:rPr lang="cs-CZ" sz="1100" b="0" i="0" dirty="0">
                          <a:solidFill>
                            <a:srgbClr val="000000"/>
                          </a:solidFill>
                          <a:effectLst/>
                          <a:latin typeface="ArialNarrow"/>
                        </a:rPr>
                        <a:t>Přespolní běh </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a:solidFill>
                            <a:srgbClr val="000000"/>
                          </a:solidFill>
                          <a:effectLst/>
                          <a:latin typeface="ArialNarrow"/>
                        </a:rPr>
                        <a:t>25 mm</a:t>
                      </a:r>
                      <a:endParaRPr lang="cs-CZ" sz="300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cs-CZ" sz="1100" dirty="0"/>
                    </a:p>
                  </a:txBody>
                  <a:tcPr marT="34290" marB="3429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r h="388620">
                <a:tc>
                  <a:txBody>
                    <a:bodyPr/>
                    <a:lstStyle/>
                    <a:p>
                      <a:r>
                        <a:rPr lang="pl-PL" sz="1100" b="0" i="0" dirty="0">
                          <a:solidFill>
                            <a:srgbClr val="000000"/>
                          </a:solidFill>
                          <a:effectLst/>
                          <a:latin typeface="ArialNarrow"/>
                        </a:rPr>
                        <a:t>Soutěže na silnici a</a:t>
                      </a:r>
                      <a:br>
                        <a:rPr lang="pl-PL" sz="1100" b="0" i="0" dirty="0">
                          <a:solidFill>
                            <a:srgbClr val="000000"/>
                          </a:solidFill>
                          <a:effectLst/>
                          <a:latin typeface="ArialNarrow"/>
                        </a:rPr>
                      </a:br>
                      <a:r>
                        <a:rPr lang="pl-PL" sz="1100" b="0" i="0" dirty="0">
                          <a:solidFill>
                            <a:srgbClr val="000000"/>
                          </a:solidFill>
                          <a:effectLst/>
                          <a:latin typeface="ArialNarrow"/>
                        </a:rPr>
                        <a:t>soutěže v chůzi </a:t>
                      </a:r>
                      <a:endParaRPr lang="pl-PL"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a:solidFill>
                            <a:srgbClr val="000000"/>
                          </a:solidFill>
                          <a:effectLst/>
                          <a:latin typeface="ArialNarrow"/>
                        </a:rPr>
                        <a:t>40 mm</a:t>
                      </a:r>
                      <a:endParaRPr lang="cs-CZ" sz="300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cs-CZ" sz="900" dirty="0"/>
                    </a:p>
                  </a:txBody>
                  <a:tcPr marT="34290" marB="34290">
                    <a:lnL w="6350" cap="flat" cmpd="sng" algn="ctr">
                      <a:solidFill>
                        <a:srgbClr val="000000"/>
                      </a:solidFill>
                      <a:prstDash val="solid"/>
                      <a:round/>
                      <a:headEnd type="none" w="med" len="med"/>
                      <a:tailEnd type="none" w="med" len="med"/>
                    </a:lnL>
                  </a:tcPr>
                </a:tc>
              </a:tr>
              <a:tr h="388620">
                <a:tc>
                  <a:txBody>
                    <a:bodyPr/>
                    <a:lstStyle/>
                    <a:p>
                      <a:r>
                        <a:rPr lang="cs-CZ" sz="1100" b="0" i="0" dirty="0">
                          <a:solidFill>
                            <a:srgbClr val="000000"/>
                          </a:solidFill>
                          <a:effectLst/>
                          <a:latin typeface="ArialNarrow"/>
                        </a:rPr>
                        <a:t>Disciplíny </a:t>
                      </a:r>
                      <a:r>
                        <a:rPr lang="cs-CZ" sz="1100" b="0" i="0" dirty="0" smtClean="0">
                          <a:solidFill>
                            <a:srgbClr val="000000"/>
                          </a:solidFill>
                          <a:effectLst/>
                          <a:latin typeface="ArialNarrow"/>
                        </a:rPr>
                        <a:t>podle pravidla 57 TP</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cs-CZ" sz="1100" b="0" i="0" dirty="0">
                          <a:solidFill>
                            <a:srgbClr val="000000"/>
                          </a:solidFill>
                          <a:effectLst/>
                          <a:latin typeface="ArialNarrow"/>
                        </a:rPr>
                        <a:t>Jakákoli výška</a:t>
                      </a:r>
                      <a:endParaRPr lang="cs-CZ" sz="3000" dirty="0">
                        <a:effectLst/>
                      </a:endParaRPr>
                    </a:p>
                  </a:txBody>
                  <a:tcPr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cs-CZ" sz="1100" dirty="0"/>
                    </a:p>
                  </a:txBody>
                  <a:tcPr marT="34290" marB="34290">
                    <a:lnL w="6350" cap="flat" cmpd="sng" algn="ctr">
                      <a:solidFill>
                        <a:srgbClr val="000000"/>
                      </a:solidFill>
                      <a:prstDash val="solid"/>
                      <a:round/>
                      <a:headEnd type="none" w="med" len="med"/>
                      <a:tailEnd type="none" w="med" len="med"/>
                    </a:lnL>
                  </a:tcPr>
                </a:tc>
              </a:tr>
            </a:tbl>
          </a:graphicData>
        </a:graphic>
      </p:graphicFrame>
      <p:sp>
        <p:nvSpPr>
          <p:cNvPr id="7" name="Rectangle 2"/>
          <p:cNvSpPr>
            <a:spLocks noChangeArrowheads="1"/>
          </p:cNvSpPr>
          <p:nvPr/>
        </p:nvSpPr>
        <p:spPr bwMode="auto">
          <a:xfrm>
            <a:off x="3038475" y="97342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1017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xmlns:lc="http://schemas.openxmlformats.org/drawingml/2006/lockedCanvas" id="{F7B1DD74-BF32-4242-AEAE-1F90CCA310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845830"/>
            <a:ext cx="1932612" cy="3394075"/>
          </a:xfrm>
          <a:prstGeom prst="rect">
            <a:avLst/>
          </a:prstGeom>
        </p:spPr>
      </p:pic>
      <p:pic>
        <p:nvPicPr>
          <p:cNvPr id="5" name="Picture 4" descr="A tripod in a room&#10;&#10;Description automatically generated">
            <a:extLst>
              <a:ext uri="{FF2B5EF4-FFF2-40B4-BE49-F238E27FC236}">
                <a16:creationId xmlns="" xmlns:a16="http://schemas.microsoft.com/office/drawing/2014/main" xmlns:lc="http://schemas.openxmlformats.org/drawingml/2006/lockedCanvas" id="{2AE1820C-88EA-40F4-B947-2B9A04A96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60553" y="867885"/>
            <a:ext cx="2566888" cy="342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4200"/>
            <a:ext cx="2306855" cy="3075806"/>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5063" y="867885"/>
            <a:ext cx="2250007" cy="3000009"/>
          </a:xfrm>
          <a:prstGeom prst="rect">
            <a:avLst/>
          </a:prstGeom>
        </p:spPr>
      </p:pic>
      <p:sp>
        <p:nvSpPr>
          <p:cNvPr id="2" name="TextovéPole 1"/>
          <p:cNvSpPr txBox="1"/>
          <p:nvPr/>
        </p:nvSpPr>
        <p:spPr>
          <a:xfrm>
            <a:off x="2843808" y="370860"/>
            <a:ext cx="4392488" cy="369332"/>
          </a:xfrm>
          <a:prstGeom prst="rect">
            <a:avLst/>
          </a:prstGeom>
          <a:noFill/>
        </p:spPr>
        <p:txBody>
          <a:bodyPr wrap="square" rtlCol="0">
            <a:spAutoFit/>
          </a:bodyPr>
          <a:lstStyle/>
          <a:p>
            <a:r>
              <a:rPr lang="cs-CZ" dirty="0" smtClean="0"/>
              <a:t>Měření tloušťky podešve</a:t>
            </a:r>
            <a:endParaRPr lang="cs-CZ" dirty="0"/>
          </a:p>
        </p:txBody>
      </p:sp>
      <p:sp>
        <p:nvSpPr>
          <p:cNvPr id="3" name="TextovéPole 2"/>
          <p:cNvSpPr txBox="1"/>
          <p:nvPr/>
        </p:nvSpPr>
        <p:spPr>
          <a:xfrm>
            <a:off x="107504" y="4290403"/>
            <a:ext cx="7560840" cy="369332"/>
          </a:xfrm>
          <a:prstGeom prst="rect">
            <a:avLst/>
          </a:prstGeom>
          <a:noFill/>
        </p:spPr>
        <p:txBody>
          <a:bodyPr wrap="square" rtlCol="0">
            <a:spAutoFit/>
          </a:bodyPr>
          <a:lstStyle/>
          <a:p>
            <a:r>
              <a:rPr lang="cs-CZ" dirty="0" smtClean="0"/>
              <a:t>Ukázka seznamu schválených modelů na dalších stránkách</a:t>
            </a:r>
            <a:endParaRPr lang="cs-CZ" dirty="0"/>
          </a:p>
        </p:txBody>
      </p:sp>
    </p:spTree>
    <p:extLst>
      <p:ext uri="{BB962C8B-B14F-4D97-AF65-F5344CB8AC3E}">
        <p14:creationId xmlns:p14="http://schemas.microsoft.com/office/powerpoint/2010/main" val="1215229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3503"/>
            <a:ext cx="8316416" cy="505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71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
            <a:ext cx="91630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93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11560" y="1122558"/>
            <a:ext cx="8208912" cy="2628292"/>
          </a:xfrm>
        </p:spPr>
        <p:txBody>
          <a:bodyPr>
            <a:noAutofit/>
          </a:bodyPr>
          <a:lstStyle/>
          <a:p>
            <a:pPr marL="0" indent="0">
              <a:buNone/>
            </a:pPr>
            <a:r>
              <a:rPr lang="cs-CZ" sz="2000" b="1" dirty="0" smtClean="0"/>
              <a:t>TP 11.2</a:t>
            </a:r>
          </a:p>
          <a:p>
            <a:pPr marL="0" indent="0">
              <a:buNone/>
            </a:pPr>
            <a:r>
              <a:rPr lang="cs-CZ" sz="2000" dirty="0"/>
              <a:t>Výkony se obvykle dosahují na stadionech, výkony dosažené mimo tradiční atletická zařízení (jako jsou soutěže </a:t>
            </a:r>
            <a:r>
              <a:rPr lang="cs-CZ" sz="2000" dirty="0" smtClean="0"/>
              <a:t>konané </a:t>
            </a:r>
            <a:r>
              <a:rPr lang="cs-CZ" sz="2000" dirty="0" smtClean="0">
                <a:solidFill>
                  <a:srgbClr val="FF0000"/>
                </a:solidFill>
              </a:rPr>
              <a:t>na dočasných sportovištích</a:t>
            </a:r>
            <a:r>
              <a:rPr lang="cs-CZ" sz="2000" dirty="0" smtClean="0"/>
              <a:t> </a:t>
            </a:r>
            <a:r>
              <a:rPr lang="cs-CZ" sz="2000" dirty="0"/>
              <a:t>na náměstích </a:t>
            </a:r>
            <a:r>
              <a:rPr lang="cs-CZ" sz="2000" dirty="0" smtClean="0"/>
              <a:t>….) </a:t>
            </a:r>
            <a:r>
              <a:rPr lang="cs-CZ" sz="2000" dirty="0"/>
              <a:t>nebo na </a:t>
            </a:r>
            <a:r>
              <a:rPr lang="cs-CZ" sz="2000" dirty="0" err="1" smtClean="0"/>
              <a:t>dočasn</a:t>
            </a:r>
            <a:r>
              <a:rPr lang="cs-CZ" sz="2000" strike="sngStrike" dirty="0" err="1" smtClean="0"/>
              <a:t>ých</a:t>
            </a:r>
            <a:r>
              <a:rPr lang="cs-CZ" sz="2000" dirty="0" err="1" smtClean="0">
                <a:solidFill>
                  <a:srgbClr val="FF0000"/>
                </a:solidFill>
              </a:rPr>
              <a:t>ém</a:t>
            </a:r>
            <a:r>
              <a:rPr lang="cs-CZ" sz="2000" dirty="0" smtClean="0"/>
              <a:t> </a:t>
            </a:r>
            <a:r>
              <a:rPr lang="cs-CZ" sz="2000" dirty="0"/>
              <a:t>zařízení</a:t>
            </a:r>
            <a:r>
              <a:rPr lang="cs-CZ" sz="2000" strike="sngStrike" dirty="0"/>
              <a:t>ch</a:t>
            </a:r>
            <a:r>
              <a:rPr lang="cs-CZ" sz="2000" dirty="0"/>
              <a:t> </a:t>
            </a:r>
            <a:r>
              <a:rPr lang="cs-CZ" sz="2000" dirty="0" err="1" smtClean="0"/>
              <a:t>vybudovan</a:t>
            </a:r>
            <a:r>
              <a:rPr lang="cs-CZ" sz="2000" strike="sngStrike" dirty="0" err="1" smtClean="0"/>
              <a:t>ých</a:t>
            </a:r>
            <a:r>
              <a:rPr lang="cs-CZ" sz="2000" dirty="0" err="1" smtClean="0">
                <a:solidFill>
                  <a:srgbClr val="FF0000"/>
                </a:solidFill>
              </a:rPr>
              <a:t>ém</a:t>
            </a:r>
            <a:r>
              <a:rPr lang="cs-CZ" sz="2000" dirty="0" smtClean="0">
                <a:solidFill>
                  <a:srgbClr val="FF0000"/>
                </a:solidFill>
              </a:rPr>
              <a:t> </a:t>
            </a:r>
            <a:r>
              <a:rPr lang="cs-CZ" sz="2000" dirty="0" smtClean="0"/>
              <a:t>na stadionu…</a:t>
            </a:r>
          </a:p>
          <a:p>
            <a:pPr marL="0" indent="0">
              <a:buNone/>
            </a:pPr>
            <a:r>
              <a:rPr lang="cs-CZ" sz="2000" b="1" dirty="0" smtClean="0"/>
              <a:t>TP 11.2.4, poznámka </a:t>
            </a:r>
            <a:r>
              <a:rPr lang="cs-CZ" sz="2000" dirty="0" smtClean="0"/>
              <a:t>o formulářích se odtud přesunula za TP 11.3</a:t>
            </a:r>
          </a:p>
          <a:p>
            <a:pPr marL="0" indent="0">
              <a:buNone/>
            </a:pPr>
            <a:r>
              <a:rPr lang="cs-CZ" sz="2000" b="1" dirty="0"/>
              <a:t>TP 11.3</a:t>
            </a:r>
            <a:r>
              <a:rPr lang="cs-CZ" sz="2000" dirty="0"/>
              <a:t> nové a původní TP 11.3 je nyní </a:t>
            </a:r>
            <a:r>
              <a:rPr lang="cs-CZ" sz="2000" dirty="0">
                <a:solidFill>
                  <a:srgbClr val="FF0000"/>
                </a:solidFill>
              </a:rPr>
              <a:t>11.4</a:t>
            </a:r>
            <a:r>
              <a:rPr lang="cs-CZ" sz="2000" dirty="0"/>
              <a:t> </a:t>
            </a:r>
            <a:endParaRPr lang="cs-CZ" sz="2000" dirty="0" smtClean="0"/>
          </a:p>
          <a:p>
            <a:pPr marL="0" indent="0">
              <a:buNone/>
            </a:pPr>
            <a:endParaRPr lang="cs-CZ" sz="2000" dirty="0" smtClean="0"/>
          </a:p>
          <a:p>
            <a:endParaRPr lang="cs-CZ" sz="2000" dirty="0"/>
          </a:p>
        </p:txBody>
      </p:sp>
      <p:sp>
        <p:nvSpPr>
          <p:cNvPr id="6" name="Rectangle 1"/>
          <p:cNvSpPr>
            <a:spLocks noChangeArrowheads="1"/>
          </p:cNvSpPr>
          <p:nvPr/>
        </p:nvSpPr>
        <p:spPr bwMode="auto">
          <a:xfrm>
            <a:off x="2143125" y="15627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952625" y="243670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1952625" y="243670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791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323528" y="843558"/>
            <a:ext cx="8363272" cy="3394472"/>
          </a:xfrm>
        </p:spPr>
        <p:txBody>
          <a:bodyPr/>
          <a:lstStyle/>
          <a:p>
            <a:pPr marL="0" indent="0">
              <a:buNone/>
            </a:pPr>
            <a:r>
              <a:rPr lang="cs-CZ" sz="2000" b="1" dirty="0">
                <a:solidFill>
                  <a:srgbClr val="FF0000"/>
                </a:solidFill>
              </a:rPr>
              <a:t>TP 11.3</a:t>
            </a:r>
          </a:p>
          <a:p>
            <a:pPr marL="0" indent="0">
              <a:buNone/>
            </a:pPr>
            <a:r>
              <a:rPr lang="cs-CZ" sz="2000" dirty="0">
                <a:solidFill>
                  <a:srgbClr val="FF0000"/>
                </a:solidFill>
              </a:rPr>
              <a:t>Výkony dosažené při akcích konaných uvnitř, nebo v jiných plně nebo částečně krytých místech, kde délka dráhy nebo jiné specifikace zařízení neodpovídají pravidlům pro halové závody, budou platné a považované za výkony dosažené pod odkrytým nebem, pokud splňují následující podmínky:</a:t>
            </a:r>
          </a:p>
          <a:p>
            <a:pPr marL="0" indent="0">
              <a:buNone/>
            </a:pPr>
            <a:r>
              <a:rPr lang="cs-CZ" sz="2000" dirty="0">
                <a:solidFill>
                  <a:srgbClr val="FF0000"/>
                </a:solidFill>
              </a:rPr>
              <a:t>Dočasné zařízení,  jehož zaměření bylo provedeno v souladu s pravidlem 10 TP</a:t>
            </a:r>
          </a:p>
          <a:p>
            <a:pPr marL="0" indent="0">
              <a:buNone/>
            </a:pPr>
            <a:r>
              <a:rPr lang="cs-CZ" sz="2000" dirty="0">
                <a:solidFill>
                  <a:srgbClr val="FF0000"/>
                </a:solidFill>
              </a:rPr>
              <a:t>11.3.1 odpovídající řídící orgán jak je uvedeno v pravidlech 2 a 3 SP vydal povolení pro tuto soutěž;</a:t>
            </a:r>
          </a:p>
          <a:p>
            <a:pPr marL="0" indent="0">
              <a:buNone/>
            </a:pPr>
            <a:r>
              <a:rPr lang="cs-CZ" sz="2000" dirty="0">
                <a:solidFill>
                  <a:srgbClr val="FF0000"/>
                </a:solidFill>
              </a:rPr>
              <a:t>11.3.2 byl delegován kvalifikovaný</a:t>
            </a:r>
            <a:r>
              <a:rPr lang="cs-CZ" sz="2400" dirty="0">
                <a:solidFill>
                  <a:srgbClr val="FF0000"/>
                </a:solidFill>
              </a:rPr>
              <a:t> </a:t>
            </a:r>
            <a:r>
              <a:rPr lang="cs-CZ" sz="2000" dirty="0">
                <a:solidFill>
                  <a:srgbClr val="FF0000"/>
                </a:solidFill>
              </a:rPr>
              <a:t>panel národních technických činovníků pro závod a rozhodoval v něm;</a:t>
            </a:r>
          </a:p>
          <a:p>
            <a:endParaRPr lang="cs-CZ" sz="2000" dirty="0"/>
          </a:p>
        </p:txBody>
      </p:sp>
    </p:spTree>
    <p:extLst>
      <p:ext uri="{BB962C8B-B14F-4D97-AF65-F5344CB8AC3E}">
        <p14:creationId xmlns:p14="http://schemas.microsoft.com/office/powerpoint/2010/main" val="219782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323528" y="1203598"/>
            <a:ext cx="8507288" cy="2808312"/>
          </a:xfrm>
        </p:spPr>
        <p:txBody>
          <a:bodyPr/>
          <a:lstStyle/>
          <a:p>
            <a:pPr marL="0" indent="0">
              <a:buNone/>
            </a:pPr>
            <a:r>
              <a:rPr lang="cs-CZ" sz="2000" dirty="0">
                <a:solidFill>
                  <a:srgbClr val="FF0000"/>
                </a:solidFill>
              </a:rPr>
              <a:t>11.3.3 kde je to potřebné, bylo používáno nářadí a náčiní odpovídající pravidlům;</a:t>
            </a:r>
          </a:p>
          <a:p>
            <a:pPr marL="0" indent="0">
              <a:buNone/>
            </a:pPr>
            <a:r>
              <a:rPr lang="cs-CZ" sz="2000" dirty="0" smtClean="0">
                <a:solidFill>
                  <a:srgbClr val="FF0000"/>
                </a:solidFill>
              </a:rPr>
              <a:t>11.3.4 </a:t>
            </a:r>
            <a:r>
              <a:rPr lang="cs-CZ" sz="2000" dirty="0">
                <a:solidFill>
                  <a:srgbClr val="FF0000"/>
                </a:solidFill>
              </a:rPr>
              <a:t>v případě, že oválná dráha, jejíž délka je delší než 201,2 m (220 yardů) ale ne delší než 400 m; a</a:t>
            </a:r>
          </a:p>
          <a:p>
            <a:pPr marL="0" indent="0">
              <a:buNone/>
            </a:pPr>
            <a:r>
              <a:rPr lang="cs-CZ" sz="2000" dirty="0">
                <a:solidFill>
                  <a:srgbClr val="FF0000"/>
                </a:solidFill>
              </a:rPr>
              <a:t>11.3.5 soutěž je provedena v soutěžním prostoru nebo zařízení odpovídající pravidlům a se zřetelem na ně, pokud se koná na dočasném zařízení jehož zaměření bylo provedeno v souladu s pravidlem 10 TP.</a:t>
            </a:r>
          </a:p>
          <a:p>
            <a:endParaRPr lang="cs-CZ" sz="2000" dirty="0"/>
          </a:p>
        </p:txBody>
      </p:sp>
      <p:sp>
        <p:nvSpPr>
          <p:cNvPr id="5" name="Obdélník 4"/>
          <p:cNvSpPr/>
          <p:nvPr/>
        </p:nvSpPr>
        <p:spPr>
          <a:xfrm>
            <a:off x="483141" y="3396362"/>
            <a:ext cx="8352928" cy="707886"/>
          </a:xfrm>
          <a:prstGeom prst="rect">
            <a:avLst/>
          </a:prstGeom>
        </p:spPr>
        <p:txBody>
          <a:bodyPr wrap="square">
            <a:spAutoFit/>
          </a:bodyPr>
          <a:lstStyle/>
          <a:p>
            <a:r>
              <a:rPr lang="cs-CZ" sz="2000" b="1" dirty="0" smtClean="0">
                <a:latin typeface="+mn-lt"/>
              </a:rPr>
              <a:t>TP </a:t>
            </a:r>
            <a:r>
              <a:rPr lang="cs-CZ" sz="2000" b="1" strike="sngStrike" dirty="0" smtClean="0">
                <a:latin typeface="+mn-lt"/>
              </a:rPr>
              <a:t>11.3</a:t>
            </a:r>
            <a:r>
              <a:rPr lang="cs-CZ" sz="2000" b="1" dirty="0" smtClean="0">
                <a:latin typeface="+mn-lt"/>
              </a:rPr>
              <a:t> </a:t>
            </a:r>
            <a:r>
              <a:rPr lang="cs-CZ" sz="2000" b="1" dirty="0" smtClean="0">
                <a:solidFill>
                  <a:srgbClr val="FF0000"/>
                </a:solidFill>
                <a:latin typeface="+mn-lt"/>
              </a:rPr>
              <a:t>11.4 </a:t>
            </a:r>
          </a:p>
          <a:p>
            <a:r>
              <a:rPr lang="cs-CZ" sz="2000" dirty="0" smtClean="0">
                <a:latin typeface="+mn-lt"/>
              </a:rPr>
              <a:t>Výkony </a:t>
            </a:r>
            <a:r>
              <a:rPr lang="cs-CZ" sz="2000" dirty="0">
                <a:latin typeface="+mn-lt"/>
              </a:rPr>
              <a:t>dosažené v souladu s těmito pravidly v kvalifikačních </a:t>
            </a:r>
            <a:r>
              <a:rPr lang="cs-CZ" sz="2000" dirty="0" smtClean="0">
                <a:latin typeface="+mn-lt"/>
              </a:rPr>
              <a:t>kolech …</a:t>
            </a:r>
            <a:endParaRPr lang="cs-CZ" sz="2000" dirty="0">
              <a:latin typeface="+mn-lt"/>
            </a:endParaRPr>
          </a:p>
        </p:txBody>
      </p:sp>
    </p:spTree>
    <p:extLst>
      <p:ext uri="{BB962C8B-B14F-4D97-AF65-F5344CB8AC3E}">
        <p14:creationId xmlns:p14="http://schemas.microsoft.com/office/powerpoint/2010/main" val="332114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005576"/>
            <a:ext cx="8229600" cy="2937774"/>
          </a:xfrm>
        </p:spPr>
        <p:txBody>
          <a:bodyPr>
            <a:normAutofit fontScale="77500" lnSpcReduction="20000"/>
          </a:bodyPr>
          <a:lstStyle/>
          <a:p>
            <a:pPr marL="0" indent="0">
              <a:buNone/>
            </a:pPr>
            <a:r>
              <a:rPr lang="cs-CZ" dirty="0" smtClean="0"/>
              <a:t>Co je zahrnuto:</a:t>
            </a:r>
          </a:p>
          <a:p>
            <a:pPr marL="0" indent="0">
              <a:buNone/>
            </a:pPr>
            <a:endParaRPr lang="cs-CZ" dirty="0" smtClean="0"/>
          </a:p>
          <a:p>
            <a:r>
              <a:rPr lang="cs-CZ" dirty="0" smtClean="0"/>
              <a:t>Změny vydané v roce 2020 – odraz u horizontálních skoků</a:t>
            </a:r>
          </a:p>
          <a:p>
            <a:r>
              <a:rPr lang="cs-CZ" dirty="0"/>
              <a:t>Změny TP 5 platné od prosince 2020, schválené 16.6.2021</a:t>
            </a:r>
            <a:endParaRPr lang="cs-CZ" dirty="0" smtClean="0"/>
          </a:p>
          <a:p>
            <a:r>
              <a:rPr lang="cs-CZ" dirty="0" smtClean="0"/>
              <a:t>Změny schválené v lednu 2021</a:t>
            </a:r>
          </a:p>
          <a:p>
            <a:r>
              <a:rPr lang="cs-CZ" dirty="0"/>
              <a:t>Změny schválené </a:t>
            </a:r>
            <a:r>
              <a:rPr lang="cs-CZ" dirty="0" smtClean="0"/>
              <a:t>v březnu 2021</a:t>
            </a:r>
          </a:p>
          <a:p>
            <a:r>
              <a:rPr lang="cs-CZ" dirty="0"/>
              <a:t>Změny schválené </a:t>
            </a:r>
            <a:r>
              <a:rPr lang="cs-CZ" dirty="0" smtClean="0"/>
              <a:t>v červenci 2021</a:t>
            </a:r>
          </a:p>
          <a:p>
            <a:endParaRPr lang="cs-CZ" dirty="0"/>
          </a:p>
        </p:txBody>
      </p:sp>
    </p:spTree>
    <p:extLst>
      <p:ext uri="{BB962C8B-B14F-4D97-AF65-F5344CB8AC3E}">
        <p14:creationId xmlns:p14="http://schemas.microsoft.com/office/powerpoint/2010/main" val="73695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467544" y="771550"/>
            <a:ext cx="8147248" cy="2304256"/>
          </a:xfrm>
        </p:spPr>
        <p:txBody>
          <a:bodyPr>
            <a:noAutofit/>
          </a:bodyPr>
          <a:lstStyle/>
          <a:p>
            <a:pPr marL="0" indent="0">
              <a:buNone/>
            </a:pPr>
            <a:r>
              <a:rPr lang="cs-CZ" sz="2000" b="1" dirty="0" smtClean="0"/>
              <a:t>Výklad k TP 11.3</a:t>
            </a:r>
          </a:p>
          <a:p>
            <a:pPr marL="0" indent="0">
              <a:buNone/>
            </a:pPr>
            <a:r>
              <a:rPr lang="cs-CZ" sz="2000" dirty="0" smtClean="0">
                <a:solidFill>
                  <a:srgbClr val="00B050"/>
                </a:solidFill>
              </a:rPr>
              <a:t>Pokud je výsledku dosaženo na vyhovujícím zařízení bez získání výhody a při sledování všech odpovídajících pravidel, fakt, že ho bylo dosaženo na krytém závodišti, nebrání tomu, aby výsledek byl zařazen ke stejným venkovním vzdálenostem a použit pro statistický účel (výkony např. na kryté 400m dráze a rovinkách). Současná praxe, započítávat výsledky dosažené na kryté dráze kratší než 200m mezi halové, se nemění.</a:t>
            </a:r>
            <a:endParaRPr lang="cs-CZ" sz="2000" dirty="0">
              <a:solidFill>
                <a:srgbClr val="00B050"/>
              </a:solidFill>
            </a:endParaRPr>
          </a:p>
        </p:txBody>
      </p:sp>
      <p:sp>
        <p:nvSpPr>
          <p:cNvPr id="6" name="Zástupný symbol pro obsah 3"/>
          <p:cNvSpPr>
            <a:spLocks noGrp="1"/>
          </p:cNvSpPr>
          <p:nvPr>
            <p:ph sz="half" idx="2"/>
          </p:nvPr>
        </p:nvSpPr>
        <p:spPr>
          <a:xfrm>
            <a:off x="467544" y="3147814"/>
            <a:ext cx="7900987" cy="1317593"/>
          </a:xfrm>
        </p:spPr>
        <p:txBody>
          <a:bodyPr>
            <a:normAutofit fontScale="85000" lnSpcReduction="10000"/>
          </a:bodyPr>
          <a:lstStyle/>
          <a:p>
            <a:pPr marL="0" indent="0">
              <a:buNone/>
            </a:pPr>
            <a:r>
              <a:rPr lang="cs-CZ" sz="2400" b="1" dirty="0" smtClean="0"/>
              <a:t>Výklad k TP 17.2</a:t>
            </a:r>
          </a:p>
          <a:p>
            <a:pPr marL="0" indent="0">
              <a:buNone/>
            </a:pPr>
            <a:r>
              <a:rPr lang="cs-CZ" sz="2400" dirty="0" smtClean="0">
                <a:solidFill>
                  <a:srgbClr val="00B050"/>
                </a:solidFill>
              </a:rPr>
              <a:t>Za strkání by měl být považován fyzický kontakt s dalším atletem nebo atlety, jenž vede k nespravedlivé/</a:t>
            </a:r>
            <a:r>
              <a:rPr lang="cs-CZ" sz="2400" dirty="0" err="1" smtClean="0">
                <a:solidFill>
                  <a:srgbClr val="00B050"/>
                </a:solidFill>
              </a:rPr>
              <a:t>nefér</a:t>
            </a:r>
            <a:r>
              <a:rPr lang="cs-CZ" sz="2400" dirty="0" smtClean="0">
                <a:solidFill>
                  <a:srgbClr val="00B050"/>
                </a:solidFill>
              </a:rPr>
              <a:t> výhodě, nebo mu/jim způsobí zranění nebo újmu, nebo následně dalšímu atletovi nebo atletům.</a:t>
            </a:r>
            <a:endParaRPr lang="cs-CZ" sz="2400" dirty="0">
              <a:solidFill>
                <a:srgbClr val="00B050"/>
              </a:solidFill>
            </a:endParaRPr>
          </a:p>
        </p:txBody>
      </p:sp>
    </p:spTree>
    <p:extLst>
      <p:ext uri="{BB962C8B-B14F-4D97-AF65-F5344CB8AC3E}">
        <p14:creationId xmlns:p14="http://schemas.microsoft.com/office/powerpoint/2010/main" val="1032238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395536" y="667640"/>
            <a:ext cx="8352928" cy="3816424"/>
          </a:xfrm>
        </p:spPr>
        <p:txBody>
          <a:bodyPr/>
          <a:lstStyle/>
          <a:p>
            <a:pPr marL="0" indent="0">
              <a:spcBef>
                <a:spcPts val="0"/>
              </a:spcBef>
              <a:buNone/>
            </a:pPr>
            <a:r>
              <a:rPr lang="cs-CZ" sz="2000" dirty="0" smtClean="0"/>
              <a:t>K diskvalifikaci nedojde pokud</a:t>
            </a:r>
          </a:p>
          <a:p>
            <a:pPr marL="0" indent="0">
              <a:spcBef>
                <a:spcPts val="0"/>
              </a:spcBef>
              <a:buNone/>
            </a:pPr>
            <a:r>
              <a:rPr lang="cs-CZ" sz="2000" dirty="0" smtClean="0">
                <a:solidFill>
                  <a:srgbClr val="FF0000"/>
                </a:solidFill>
              </a:rPr>
              <a:t>17.4.3 </a:t>
            </a:r>
            <a:r>
              <a:rPr lang="cs-CZ" sz="2000" dirty="0">
                <a:solidFill>
                  <a:srgbClr val="FF0000"/>
                </a:solidFill>
              </a:rPr>
              <a:t>ve všech bězích běhaných v drahách se jedenkrát dotkne čáry po své levici, nebo obrubníku nebo čáry vyznačující hranici dráhy (jak je definováno v TP 17.3.2) v </a:t>
            </a:r>
            <a:r>
              <a:rPr lang="cs-CZ" sz="2000" dirty="0" smtClean="0">
                <a:solidFill>
                  <a:srgbClr val="FF0000"/>
                </a:solidFill>
              </a:rPr>
              <a:t>zatáčce</a:t>
            </a:r>
          </a:p>
          <a:p>
            <a:pPr marL="0" indent="0">
              <a:spcBef>
                <a:spcPts val="0"/>
              </a:spcBef>
              <a:buNone/>
            </a:pPr>
            <a:r>
              <a:rPr lang="cs-CZ" sz="2000" dirty="0" smtClean="0">
                <a:solidFill>
                  <a:srgbClr val="FF0000"/>
                </a:solidFill>
              </a:rPr>
              <a:t>17.4.4 ve všech bězích (nebo části běhu), které se neběží v drahách, stoupne jedenkrát na obrubník nebo zcela za obrubník nebo čáru, která jej v zatáčce nahrazuje</a:t>
            </a:r>
            <a:endParaRPr lang="cs-CZ" sz="2000" dirty="0">
              <a:solidFill>
                <a:srgbClr val="FF0000"/>
              </a:solidFill>
            </a:endParaRPr>
          </a:p>
          <a:p>
            <a:pPr marL="0" indent="0">
              <a:spcBef>
                <a:spcPts val="0"/>
              </a:spcBef>
              <a:buNone/>
            </a:pPr>
            <a:r>
              <a:rPr lang="cs-CZ" sz="2000" dirty="0"/>
              <a:t> a nezískal tím žádnou podstatnou výhodu, a přitom nevrazil nebo </a:t>
            </a:r>
            <a:r>
              <a:rPr lang="cs-CZ" sz="2000" dirty="0" smtClean="0"/>
              <a:t>nepřekážel </a:t>
            </a:r>
            <a:r>
              <a:rPr lang="cs-CZ" sz="2000" dirty="0"/>
              <a:t>jinému atletovi tak, že by mu bránil v posunu vpřed </a:t>
            </a:r>
            <a:r>
              <a:rPr lang="cs-CZ" sz="2000" dirty="0">
                <a:solidFill>
                  <a:srgbClr val="FF0000"/>
                </a:solidFill>
              </a:rPr>
              <a:t>(viz TP 17.2)</a:t>
            </a:r>
            <a:r>
              <a:rPr lang="cs-CZ" sz="2000" dirty="0"/>
              <a:t>. Pokud podstatnou výhodu získal, atlet (nebo družstvo) musí být diskvalifikován. </a:t>
            </a:r>
            <a:endParaRPr lang="cs-CZ" sz="2000" dirty="0" smtClean="0"/>
          </a:p>
          <a:p>
            <a:pPr marL="0" indent="0">
              <a:spcBef>
                <a:spcPts val="0"/>
              </a:spcBef>
              <a:buNone/>
            </a:pPr>
            <a:r>
              <a:rPr lang="cs-CZ" sz="2000" dirty="0" smtClean="0">
                <a:solidFill>
                  <a:srgbClr val="FF0000"/>
                </a:solidFill>
              </a:rPr>
              <a:t>Ve </a:t>
            </a:r>
            <a:r>
              <a:rPr lang="cs-CZ" sz="2000" dirty="0" err="1">
                <a:solidFill>
                  <a:srgbClr val="FF0000"/>
                </a:solidFill>
              </a:rPr>
              <a:t>vícekolových</a:t>
            </a:r>
            <a:r>
              <a:rPr lang="cs-CZ" sz="2000" dirty="0">
                <a:solidFill>
                  <a:srgbClr val="FF0000"/>
                </a:solidFill>
              </a:rPr>
              <a:t> bězích může u konkrétního atleta dojít k dotyku čáry, popsané v pravidle 17.4.3. a 17.4.4 TP, pouze jedenkrát během všech kol bez  jeho diskvalifikace.</a:t>
            </a:r>
            <a:endParaRPr lang="cs-CZ" sz="2000" dirty="0"/>
          </a:p>
          <a:p>
            <a:pPr marL="0" indent="0">
              <a:spcBef>
                <a:spcPts val="0"/>
              </a:spcBef>
              <a:buNone/>
            </a:pPr>
            <a:endParaRPr lang="cs-CZ" sz="2000" dirty="0"/>
          </a:p>
        </p:txBody>
      </p:sp>
      <p:sp>
        <p:nvSpPr>
          <p:cNvPr id="4" name="Rectangle 1"/>
          <p:cNvSpPr>
            <a:spLocks noChangeArrowheads="1"/>
          </p:cNvSpPr>
          <p:nvPr/>
        </p:nvSpPr>
        <p:spPr bwMode="auto">
          <a:xfrm>
            <a:off x="3619500" y="2303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0702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https://assets.aws.worldathletics.org/6182895b53113fc17ffd4c40.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71550"/>
            <a:ext cx="6586620" cy="3871882"/>
          </a:xfrm>
          <a:prstGeom prst="rect">
            <a:avLst/>
          </a:prstGeom>
          <a:noFill/>
          <a:ln>
            <a:noFill/>
          </a:ln>
        </p:spPr>
      </p:pic>
      <p:sp>
        <p:nvSpPr>
          <p:cNvPr id="6" name="TextovéPole 5"/>
          <p:cNvSpPr txBox="1"/>
          <p:nvPr/>
        </p:nvSpPr>
        <p:spPr>
          <a:xfrm>
            <a:off x="7198180" y="4366433"/>
            <a:ext cx="1944216" cy="276999"/>
          </a:xfrm>
          <a:prstGeom prst="rect">
            <a:avLst/>
          </a:prstGeom>
          <a:noFill/>
        </p:spPr>
        <p:txBody>
          <a:bodyPr wrap="square" rtlCol="0">
            <a:spAutoFit/>
          </a:bodyPr>
          <a:lstStyle/>
          <a:p>
            <a:r>
              <a:rPr lang="cs-CZ" sz="1200" dirty="0" smtClean="0">
                <a:latin typeface="+mn-lt"/>
              </a:rPr>
              <a:t>Obrázek ze stránek WA</a:t>
            </a:r>
            <a:endParaRPr lang="cs-CZ" sz="1200" dirty="0">
              <a:latin typeface="+mn-lt"/>
            </a:endParaRPr>
          </a:p>
        </p:txBody>
      </p:sp>
    </p:spTree>
    <p:extLst>
      <p:ext uri="{BB962C8B-B14F-4D97-AF65-F5344CB8AC3E}">
        <p14:creationId xmlns:p14="http://schemas.microsoft.com/office/powerpoint/2010/main" val="3592973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395536" y="1131589"/>
            <a:ext cx="8291264" cy="3463033"/>
          </a:xfrm>
        </p:spPr>
        <p:txBody>
          <a:bodyPr>
            <a:normAutofit/>
          </a:bodyPr>
          <a:lstStyle/>
          <a:p>
            <a:pPr marL="0" indent="0">
              <a:buNone/>
            </a:pPr>
            <a:r>
              <a:rPr lang="cs-CZ" sz="2000" dirty="0" smtClean="0">
                <a:solidFill>
                  <a:srgbClr val="FF0000"/>
                </a:solidFill>
              </a:rPr>
              <a:t>Druhé porušení pravidla povede k diskvalifikaci tohoto atleta, ať už k tomu došlo ve stejném  nebo jiném kole stejné disciplíny.</a:t>
            </a:r>
          </a:p>
          <a:p>
            <a:pPr marL="0" indent="0">
              <a:buNone/>
            </a:pPr>
            <a:r>
              <a:rPr lang="cs-CZ" sz="2000" dirty="0" smtClean="0">
                <a:solidFill>
                  <a:srgbClr val="FF0000"/>
                </a:solidFill>
              </a:rPr>
              <a:t>V případě štafetových běhů jakýkoliv druhý krok (jak je popsán v pravidle 17.4.3 a 17.4.4 TP) atleta, který je členem družstva, bez ohledu na to zda ho způsobil tentýž nebo jiný atlet, bude družstvo diskvalifikováno bez ohledu na to, zda se to stalo ve stejném nebo jiném kole stejné disciplíny.</a:t>
            </a:r>
          </a:p>
          <a:p>
            <a:pPr marL="0" indent="0">
              <a:buNone/>
            </a:pPr>
            <a:r>
              <a:rPr lang="cs-CZ" sz="2000" dirty="0" smtClean="0">
                <a:solidFill>
                  <a:srgbClr val="FF0000"/>
                </a:solidFill>
              </a:rPr>
              <a:t>Pro uznávání rekordů, viz pravidlo 31.14.4 SP.</a:t>
            </a:r>
          </a:p>
          <a:p>
            <a:pPr marL="0" indent="0">
              <a:buNone/>
            </a:pPr>
            <a:endParaRPr lang="cs-CZ" sz="2000" dirty="0">
              <a:solidFill>
                <a:srgbClr val="FF0000"/>
              </a:solidFill>
            </a:endParaRPr>
          </a:p>
          <a:p>
            <a:pPr marL="0" indent="0">
              <a:buNone/>
            </a:pPr>
            <a:r>
              <a:rPr lang="cs-CZ" sz="2000" b="1" dirty="0" smtClean="0">
                <a:solidFill>
                  <a:schemeClr val="tx2">
                    <a:lumMod val="60000"/>
                    <a:lumOff val="40000"/>
                  </a:schemeClr>
                </a:solidFill>
              </a:rPr>
              <a:t>Pro závody pořádané v ČR bude TP 17.4.3 a 4 platit pouze u závodů s oficiálním videozáznamem – jinak nulová tolerance.</a:t>
            </a:r>
          </a:p>
        </p:txBody>
      </p:sp>
      <p:sp>
        <p:nvSpPr>
          <p:cNvPr id="6" name="Rectangle 1"/>
          <p:cNvSpPr>
            <a:spLocks noChangeArrowheads="1"/>
          </p:cNvSpPr>
          <p:nvPr/>
        </p:nvSpPr>
        <p:spPr bwMode="auto">
          <a:xfrm>
            <a:off x="2058988" y="68410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129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539552" y="890503"/>
            <a:ext cx="8147248" cy="3906434"/>
          </a:xfrm>
        </p:spPr>
        <p:txBody>
          <a:bodyPr>
            <a:normAutofit fontScale="92500" lnSpcReduction="10000"/>
          </a:bodyPr>
          <a:lstStyle/>
          <a:p>
            <a:pPr marL="0" indent="0">
              <a:buNone/>
            </a:pPr>
            <a:r>
              <a:rPr lang="cs-CZ" b="1" dirty="0" smtClean="0"/>
              <a:t>TP 16.10</a:t>
            </a:r>
          </a:p>
          <a:p>
            <a:pPr marL="0" lvl="1" indent="0">
              <a:buNone/>
            </a:pPr>
            <a:r>
              <a:rPr lang="cs-CZ" dirty="0"/>
              <a:t>Jestliže se startér nebo kterýkoliv z jeho zástupců domnívá, že start neproběhl podle pravidel, vrátí běžce dalším výstřelem ze startovací </a:t>
            </a:r>
            <a:r>
              <a:rPr lang="cs-CZ" dirty="0" smtClean="0"/>
              <a:t>pistole </a:t>
            </a:r>
            <a:r>
              <a:rPr lang="cs-CZ" dirty="0" smtClean="0">
                <a:solidFill>
                  <a:srgbClr val="FF0000"/>
                </a:solidFill>
              </a:rPr>
              <a:t>nebo aktivací vhodného zvukového signálu</a:t>
            </a:r>
            <a:r>
              <a:rPr lang="cs-CZ" dirty="0" smtClean="0"/>
              <a:t>.</a:t>
            </a:r>
            <a:endParaRPr lang="cs-CZ" sz="4000" dirty="0"/>
          </a:p>
          <a:p>
            <a:pPr marL="0" indent="0">
              <a:buNone/>
            </a:pPr>
            <a:r>
              <a:rPr lang="cs-CZ" b="1" dirty="0" smtClean="0"/>
              <a:t>TP 22.6.2</a:t>
            </a:r>
          </a:p>
          <a:p>
            <a:pPr marL="0" lvl="2" indent="0">
              <a:buNone/>
            </a:pPr>
            <a:r>
              <a:rPr lang="cs-CZ" dirty="0"/>
              <a:t>porazí nebo posune jakoukoli překážku rukou, trupem nebo </a:t>
            </a:r>
            <a:r>
              <a:rPr lang="cs-CZ" strike="sngStrike" dirty="0"/>
              <a:t>horní stranou švihové nohy </a:t>
            </a:r>
            <a:r>
              <a:rPr lang="cs-CZ" dirty="0" smtClean="0"/>
              <a:t> </a:t>
            </a:r>
            <a:r>
              <a:rPr lang="cs-CZ" dirty="0" smtClean="0">
                <a:solidFill>
                  <a:srgbClr val="FF0000"/>
                </a:solidFill>
              </a:rPr>
              <a:t>přední stranou švihové nohy </a:t>
            </a:r>
            <a:r>
              <a:rPr lang="cs-CZ" dirty="0" smtClean="0"/>
              <a:t>nebo….</a:t>
            </a:r>
          </a:p>
          <a:p>
            <a:pPr marL="0" lvl="2" indent="0">
              <a:buNone/>
            </a:pPr>
            <a:r>
              <a:rPr lang="cs-CZ" sz="2200" strike="sngStrike" dirty="0">
                <a:solidFill>
                  <a:srgbClr val="00B050"/>
                </a:solidFill>
              </a:rPr>
              <a:t>Je nutno poznamenat, že pojem „horní strana švihové nohy“ znamená jakoukoli část přední strany švihové nohy, nikoli pouze část </a:t>
            </a:r>
            <a:r>
              <a:rPr lang="cs-CZ" sz="2200" strike="sngStrike" dirty="0" smtClean="0">
                <a:solidFill>
                  <a:srgbClr val="00B050"/>
                </a:solidFill>
              </a:rPr>
              <a:t>nohy nad kolenem</a:t>
            </a:r>
            <a:endParaRPr lang="cs-CZ" sz="2200" strike="sngStrike" dirty="0">
              <a:solidFill>
                <a:srgbClr val="00B050"/>
              </a:solidFill>
            </a:endParaRPr>
          </a:p>
          <a:p>
            <a:pPr marL="0" indent="0">
              <a:buNone/>
            </a:pPr>
            <a:r>
              <a:rPr lang="cs-CZ" sz="2200" dirty="0" smtClean="0">
                <a:solidFill>
                  <a:srgbClr val="00B050"/>
                </a:solidFill>
              </a:rPr>
              <a:t>Přední strana švihové nohy zahrnuje celou přední část dolní končetiny od horní části stehna po chodidlo.</a:t>
            </a:r>
            <a:endParaRPr lang="cs-CZ" sz="2200" dirty="0">
              <a:solidFill>
                <a:srgbClr val="00B050"/>
              </a:solidFill>
            </a:endParaRPr>
          </a:p>
        </p:txBody>
      </p:sp>
      <p:sp>
        <p:nvSpPr>
          <p:cNvPr id="6" name="Rectangle 1"/>
          <p:cNvSpPr>
            <a:spLocks noChangeArrowheads="1"/>
          </p:cNvSpPr>
          <p:nvPr/>
        </p:nvSpPr>
        <p:spPr bwMode="auto">
          <a:xfrm>
            <a:off x="1524000" y="219738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3619500" y="21402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3619500" y="13401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58272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784850" y="19116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ovéPole 5"/>
          <p:cNvSpPr txBox="1"/>
          <p:nvPr/>
        </p:nvSpPr>
        <p:spPr>
          <a:xfrm>
            <a:off x="368183" y="511256"/>
            <a:ext cx="7992888" cy="2900794"/>
          </a:xfrm>
          <a:prstGeom prst="rect">
            <a:avLst/>
          </a:prstGeom>
          <a:noFill/>
        </p:spPr>
        <p:txBody>
          <a:bodyPr wrap="square" rtlCol="0">
            <a:spAutoFit/>
          </a:bodyPr>
          <a:lstStyle/>
          <a:p>
            <a:r>
              <a:rPr lang="cs-CZ" sz="2000" b="1" dirty="0" smtClean="0">
                <a:latin typeface="+mn-lt"/>
              </a:rPr>
              <a:t> </a:t>
            </a:r>
            <a:endParaRPr lang="cs-CZ" dirty="0">
              <a:latin typeface="+mn-lt"/>
            </a:endParaRPr>
          </a:p>
          <a:p>
            <a:pPr>
              <a:spcBef>
                <a:spcPts val="300"/>
              </a:spcBef>
            </a:pPr>
            <a:r>
              <a:rPr lang="cs-CZ" sz="2000" b="1" dirty="0" smtClean="0">
                <a:latin typeface="+mn-lt"/>
              </a:rPr>
              <a:t>TP 25.6 … přidaný komentář</a:t>
            </a:r>
          </a:p>
          <a:p>
            <a:r>
              <a:rPr lang="cs-CZ" sz="2000" dirty="0" smtClean="0">
                <a:solidFill>
                  <a:srgbClr val="00B050"/>
                </a:solidFill>
                <a:latin typeface="+mn-lt"/>
              </a:rPr>
              <a:t>V situacích, kde je v horizontálních technických disciplínách více než osm atletů, jen osmi atletům s nejlepšími zdařenými výkony  jsou dovoleny další pokusy.  To vyžaduje, aby atlet měl zaznamenaný  alespoň jeden pokusu ze zdařeného skoku , vrhu nebo hodu  během prvních tří pokusů. Pokud méně než 8 atletů dosáhne takový platný – zdařený výkon, pak jen těmto atletům je dovoleno pokračovat v dalších pokusech/pokusu, i když to bude znamenat postup méně než osmi atletů.</a:t>
            </a:r>
            <a:endParaRPr lang="cs-CZ" sz="2000" dirty="0">
              <a:solidFill>
                <a:srgbClr val="00B050"/>
              </a:solidFill>
              <a:latin typeface="+mn-lt"/>
            </a:endParaRPr>
          </a:p>
        </p:txBody>
      </p:sp>
      <p:sp>
        <p:nvSpPr>
          <p:cNvPr id="8" name="Rectangle 2"/>
          <p:cNvSpPr>
            <a:spLocks noChangeArrowheads="1"/>
          </p:cNvSpPr>
          <p:nvPr/>
        </p:nvSpPr>
        <p:spPr bwMode="auto">
          <a:xfrm>
            <a:off x="3619500" y="13401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8544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9542"/>
            <a:ext cx="8229600" cy="857250"/>
          </a:xfrm>
        </p:spPr>
        <p:txBody>
          <a:bodyPr>
            <a:normAutofit/>
          </a:bodyPr>
          <a:lstStyle/>
          <a:p>
            <a:r>
              <a:rPr lang="cs-CZ" sz="2400" dirty="0" smtClean="0">
                <a:latin typeface="+mn-lt"/>
              </a:rPr>
              <a:t>Změna posuzování odrazu/přešlapu </a:t>
            </a:r>
            <a:r>
              <a:rPr lang="cs-CZ" sz="2400" b="1" dirty="0" smtClean="0">
                <a:latin typeface="+mn-lt"/>
              </a:rPr>
              <a:t>TP 29</a:t>
            </a:r>
            <a:r>
              <a:rPr lang="cs-CZ" sz="2400" dirty="0" smtClean="0">
                <a:latin typeface="+mn-lt"/>
              </a:rPr>
              <a:t>,</a:t>
            </a:r>
            <a:br>
              <a:rPr lang="cs-CZ" sz="2400" dirty="0" smtClean="0">
                <a:latin typeface="+mn-lt"/>
              </a:rPr>
            </a:br>
            <a:r>
              <a:rPr lang="cs-CZ" sz="2400" dirty="0" smtClean="0">
                <a:latin typeface="+mn-lt"/>
              </a:rPr>
              <a:t>změna tvaru plastelíny u skoku do dálky a trojskoku </a:t>
            </a:r>
            <a:endParaRPr lang="cs-CZ" sz="2400" dirty="0">
              <a:latin typeface="+mn-lt"/>
            </a:endParaRPr>
          </a:p>
        </p:txBody>
      </p:sp>
      <p:pic>
        <p:nvPicPr>
          <p:cNvPr id="4" name="Zástupný symbol pro obsah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35646"/>
            <a:ext cx="6480719" cy="2862318"/>
          </a:xfrm>
          <a:prstGeom prst="rect">
            <a:avLst/>
          </a:prstGeom>
          <a:noFill/>
          <a:ln>
            <a:noFill/>
          </a:ln>
        </p:spPr>
      </p:pic>
    </p:spTree>
    <p:extLst>
      <p:ext uri="{BB962C8B-B14F-4D97-AF65-F5344CB8AC3E}">
        <p14:creationId xmlns:p14="http://schemas.microsoft.com/office/powerpoint/2010/main" val="377937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395536" y="796022"/>
            <a:ext cx="8435280" cy="4176641"/>
          </a:xfrm>
        </p:spPr>
        <p:txBody>
          <a:bodyPr>
            <a:normAutofit fontScale="77500" lnSpcReduction="20000"/>
          </a:bodyPr>
          <a:lstStyle/>
          <a:p>
            <a:pPr marL="0" indent="0">
              <a:buNone/>
            </a:pPr>
            <a:r>
              <a:rPr lang="cs-CZ" b="1" dirty="0" smtClean="0"/>
              <a:t> </a:t>
            </a:r>
            <a:r>
              <a:rPr lang="cs-CZ" dirty="0" smtClean="0"/>
              <a:t> </a:t>
            </a:r>
            <a:r>
              <a:rPr lang="cs-CZ" b="1" dirty="0" smtClean="0"/>
              <a:t>TP 32.13</a:t>
            </a:r>
          </a:p>
          <a:p>
            <a:pPr marL="0" indent="0">
              <a:buNone/>
            </a:pPr>
            <a:r>
              <a:rPr lang="cs-CZ" dirty="0">
                <a:solidFill>
                  <a:srgbClr val="00B050"/>
                </a:solidFill>
              </a:rPr>
              <a:t>Neexistuje žádné omezení, jak a ze kterého směru může atlet do kruhu </a:t>
            </a:r>
            <a:r>
              <a:rPr lang="cs-CZ" dirty="0" smtClean="0">
                <a:solidFill>
                  <a:srgbClr val="00B050"/>
                </a:solidFill>
              </a:rPr>
              <a:t>vstoupit</a:t>
            </a:r>
            <a:r>
              <a:rPr lang="cs-CZ" b="1" dirty="0" smtClean="0">
                <a:solidFill>
                  <a:srgbClr val="00B050"/>
                </a:solidFill>
              </a:rPr>
              <a:t>, </a:t>
            </a:r>
            <a:r>
              <a:rPr lang="cs-CZ" b="1" u="sng" dirty="0" smtClean="0">
                <a:solidFill>
                  <a:srgbClr val="00B050"/>
                </a:solidFill>
              </a:rPr>
              <a:t>nebo v případě vrhu koulí není omezení pro kontakt se zarážecím břevnem během tohoto vstupu. </a:t>
            </a:r>
            <a:r>
              <a:rPr lang="cs-CZ" dirty="0" smtClean="0">
                <a:solidFill>
                  <a:srgbClr val="00B050"/>
                </a:solidFill>
              </a:rPr>
              <a:t>Platí </a:t>
            </a:r>
            <a:r>
              <a:rPr lang="cs-CZ" dirty="0">
                <a:solidFill>
                  <a:srgbClr val="00B050"/>
                </a:solidFill>
              </a:rPr>
              <a:t>požadavek, že jakmile se atlet nachází v kruhu, musí před zahájením svého pokusu zaujmout klidové </a:t>
            </a:r>
            <a:r>
              <a:rPr lang="cs-CZ" dirty="0" smtClean="0">
                <a:solidFill>
                  <a:srgbClr val="00B050"/>
                </a:solidFill>
              </a:rPr>
              <a:t>postavení.</a:t>
            </a:r>
          </a:p>
          <a:p>
            <a:pPr marL="0" indent="0">
              <a:buNone/>
            </a:pPr>
            <a:r>
              <a:rPr lang="cs-CZ" b="1" dirty="0" smtClean="0">
                <a:solidFill>
                  <a:srgbClr val="00B050"/>
                </a:solidFill>
              </a:rPr>
              <a:t>Klidové postavení znamená, že atlet, který vstoupil do kruhu k provedení svého pokusu a před jeho započetím, zaujme v kruhu takový postoj, při kterém jsou obě chodidla současně v pevném kontaktu s povrchem uvnitř kruhu, bez kontaktu s horní části obruče nebo země vně kruhu. Takový kontakt musí být dostatečně dlouhý, aby jej rozhodčí mohli vidět. Není zde žádný požadavek na klidové postavení pro </a:t>
            </a:r>
            <a:r>
              <a:rPr lang="cs-CZ" b="1" dirty="0">
                <a:solidFill>
                  <a:srgbClr val="00B050"/>
                </a:solidFill>
              </a:rPr>
              <a:t>paže nebo ruce </a:t>
            </a:r>
            <a:r>
              <a:rPr lang="cs-CZ" b="1" dirty="0" smtClean="0">
                <a:solidFill>
                  <a:srgbClr val="00B050"/>
                </a:solidFill>
              </a:rPr>
              <a:t>nebo jiné části atletova těla.</a:t>
            </a:r>
            <a:endParaRPr lang="cs-CZ" dirty="0"/>
          </a:p>
        </p:txBody>
      </p:sp>
      <p:sp>
        <p:nvSpPr>
          <p:cNvPr id="6" name="Rectangle 1"/>
          <p:cNvSpPr>
            <a:spLocks noChangeArrowheads="1"/>
          </p:cNvSpPr>
          <p:nvPr/>
        </p:nvSpPr>
        <p:spPr bwMode="auto">
          <a:xfrm>
            <a:off x="1524000" y="17973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3754438" y="7960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2786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11560" y="602471"/>
            <a:ext cx="8208912" cy="4482498"/>
          </a:xfrm>
        </p:spPr>
        <p:txBody>
          <a:bodyPr>
            <a:normAutofit/>
          </a:bodyPr>
          <a:lstStyle/>
          <a:p>
            <a:pPr marL="0" indent="0">
              <a:buNone/>
            </a:pPr>
            <a:r>
              <a:rPr lang="cs-CZ" sz="2000" b="1" dirty="0" smtClean="0"/>
              <a:t>TP 32.14 POZN</a:t>
            </a:r>
            <a:r>
              <a:rPr lang="cs-CZ" sz="2000" b="1" dirty="0" smtClean="0">
                <a:solidFill>
                  <a:srgbClr val="FF0000"/>
                </a:solidFill>
              </a:rPr>
              <a:t>.</a:t>
            </a:r>
          </a:p>
          <a:p>
            <a:pPr marL="571500" indent="-571500">
              <a:buAutoNum type="romanLcParenBoth"/>
            </a:pPr>
            <a:r>
              <a:rPr lang="cs-CZ" sz="2000" i="1" dirty="0" smtClean="0">
                <a:solidFill>
                  <a:srgbClr val="FF0000"/>
                </a:solidFill>
              </a:rPr>
              <a:t>Jako nezdařený pokus musí být označen pokus, při kterém disk nebo hlava kladiva zasáhne vzdálenější stranu klece (levá strana pro praváky z pohledu od kruhu, nebo pravá strana pro leváky)</a:t>
            </a:r>
          </a:p>
          <a:p>
            <a:pPr marL="571500" indent="-571500">
              <a:buAutoNum type="romanLcParenBoth"/>
            </a:pPr>
            <a:r>
              <a:rPr lang="cs-CZ" sz="2000" i="1" dirty="0" smtClean="0">
                <a:solidFill>
                  <a:srgbClr val="FF0000"/>
                </a:solidFill>
              </a:rPr>
              <a:t> </a:t>
            </a:r>
            <a:r>
              <a:rPr lang="cs-CZ" sz="2000" i="1" dirty="0" smtClean="0"/>
              <a:t>Pokud </a:t>
            </a:r>
            <a:r>
              <a:rPr lang="cs-CZ" sz="2000" i="1" dirty="0"/>
              <a:t>se po vypuštění disk nebo kterákoliv část kladiva dotkne bližší strany klece (pravé strany u </a:t>
            </a:r>
            <a:r>
              <a:rPr lang="cs-CZ" sz="2000" i="1" dirty="0" smtClean="0"/>
              <a:t>praváků </a:t>
            </a:r>
            <a:r>
              <a:rPr lang="cs-CZ" sz="2000" i="1" dirty="0" smtClean="0">
                <a:solidFill>
                  <a:srgbClr val="FF0000"/>
                </a:solidFill>
              </a:rPr>
              <a:t>nebo levé strany u leváků z pohledu od kruhu</a:t>
            </a:r>
            <a:r>
              <a:rPr lang="cs-CZ" sz="2000" i="1" dirty="0" smtClean="0"/>
              <a:t>) </a:t>
            </a:r>
            <a:r>
              <a:rPr lang="cs-CZ" sz="2000" i="1" dirty="0"/>
              <a:t>a poté přistane ve výseči pro dopad náčiní </a:t>
            </a:r>
            <a:r>
              <a:rPr lang="cs-CZ" sz="2000" i="1" dirty="0" smtClean="0"/>
              <a:t>mimo </a:t>
            </a:r>
            <a:r>
              <a:rPr lang="cs-CZ" sz="2000" i="1" dirty="0" smtClean="0">
                <a:solidFill>
                  <a:srgbClr val="FF0000"/>
                </a:solidFill>
              </a:rPr>
              <a:t>hranice</a:t>
            </a:r>
            <a:r>
              <a:rPr lang="cs-CZ" sz="2000" i="1" dirty="0" smtClean="0"/>
              <a:t> klece, </a:t>
            </a:r>
            <a:r>
              <a:rPr lang="cs-CZ" sz="2000" i="1" dirty="0"/>
              <a:t>za předpokladu, že není porušeno žádné jiné </a:t>
            </a:r>
            <a:r>
              <a:rPr lang="cs-CZ" sz="2000" i="1" dirty="0" smtClean="0"/>
              <a:t>pravidlo, </a:t>
            </a:r>
            <a:r>
              <a:rPr lang="cs-CZ" sz="2000" i="1" dirty="0" smtClean="0">
                <a:solidFill>
                  <a:srgbClr val="FF0000"/>
                </a:solidFill>
              </a:rPr>
              <a:t>vč. pravidla 32.10 TP</a:t>
            </a:r>
            <a:r>
              <a:rPr lang="cs-CZ" sz="2000" i="1" dirty="0" smtClean="0"/>
              <a:t>, </a:t>
            </a:r>
            <a:r>
              <a:rPr lang="cs-CZ" sz="2000" i="1" dirty="0"/>
              <a:t>nepovažuje se to za nezdařený pokus</a:t>
            </a:r>
            <a:r>
              <a:rPr lang="cs-CZ" sz="2000" i="1" dirty="0" smtClean="0"/>
              <a:t>.</a:t>
            </a:r>
          </a:p>
          <a:p>
            <a:pPr marL="0" indent="0">
              <a:buNone/>
            </a:pPr>
            <a:r>
              <a:rPr lang="cs-CZ" sz="2000" b="1" dirty="0" smtClean="0">
                <a:solidFill>
                  <a:srgbClr val="00B050"/>
                </a:solidFill>
              </a:rPr>
              <a:t>Hranice klece musí být definována jako hranice tvořená klecí a jejími pohyblivými díly, doplněná o pomyslnou přímku mezi konci klece/ pohyblivých dílů blíže k  výseči pro dopad náčiní.</a:t>
            </a:r>
            <a:endParaRPr lang="cs-CZ" sz="2000" b="1" dirty="0">
              <a:solidFill>
                <a:srgbClr val="FF0000"/>
              </a:solidFill>
            </a:endParaRPr>
          </a:p>
        </p:txBody>
      </p:sp>
      <p:sp>
        <p:nvSpPr>
          <p:cNvPr id="6" name="Rectangle 1"/>
          <p:cNvSpPr>
            <a:spLocks noChangeArrowheads="1"/>
          </p:cNvSpPr>
          <p:nvPr/>
        </p:nvSpPr>
        <p:spPr bwMode="auto">
          <a:xfrm>
            <a:off x="1524000" y="219738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3798888" y="8769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0424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8731" y="267494"/>
            <a:ext cx="4608512" cy="475562"/>
          </a:xfrm>
        </p:spPr>
        <p:txBody>
          <a:bodyPr>
            <a:normAutofit fontScale="90000"/>
          </a:bodyPr>
          <a:lstStyle/>
          <a:p>
            <a:pPr algn="l"/>
            <a:r>
              <a:rPr lang="cs-CZ" dirty="0" smtClean="0"/>
              <a:t>Chodecké závody</a:t>
            </a:r>
            <a:endParaRPr lang="cs-CZ" dirty="0"/>
          </a:p>
        </p:txBody>
      </p:sp>
      <p:sp>
        <p:nvSpPr>
          <p:cNvPr id="4" name="Zástupný symbol pro obsah 3"/>
          <p:cNvSpPr>
            <a:spLocks noGrp="1"/>
          </p:cNvSpPr>
          <p:nvPr>
            <p:ph sz="half" idx="2"/>
          </p:nvPr>
        </p:nvSpPr>
        <p:spPr>
          <a:xfrm>
            <a:off x="467544" y="771550"/>
            <a:ext cx="8352928" cy="3816424"/>
          </a:xfrm>
        </p:spPr>
        <p:txBody>
          <a:bodyPr>
            <a:noAutofit/>
          </a:bodyPr>
          <a:lstStyle/>
          <a:p>
            <a:pPr marL="0" indent="0">
              <a:buNone/>
            </a:pPr>
            <a:r>
              <a:rPr lang="cs-CZ" sz="2000" b="1" dirty="0" smtClean="0"/>
              <a:t>TP 54.1</a:t>
            </a:r>
          </a:p>
          <a:p>
            <a:pPr marL="0" lvl="1" indent="0">
              <a:buNone/>
            </a:pPr>
            <a:r>
              <a:rPr lang="cs-CZ" sz="2000" dirty="0"/>
              <a:t>Standardními vzdálenostmi jsou v hale 3000 m, 5000 m; venku a na dráze 5000 m, 10 km, 10 000 m, 20 km, 20 000 m, </a:t>
            </a:r>
            <a:r>
              <a:rPr lang="cs-CZ" sz="2000" dirty="0" smtClean="0">
                <a:solidFill>
                  <a:srgbClr val="FF0000"/>
                </a:solidFill>
              </a:rPr>
              <a:t>35 km, 35 000 m, </a:t>
            </a:r>
            <a:r>
              <a:rPr lang="cs-CZ" sz="2000" dirty="0" smtClean="0"/>
              <a:t>50 </a:t>
            </a:r>
            <a:r>
              <a:rPr lang="cs-CZ" sz="2000" dirty="0"/>
              <a:t>km, 50 000 m.</a:t>
            </a:r>
          </a:p>
          <a:p>
            <a:pPr marL="0" indent="0">
              <a:buNone/>
            </a:pPr>
            <a:r>
              <a:rPr lang="cs-CZ" sz="2000" b="1" dirty="0" smtClean="0"/>
              <a:t>TP 54.7.3</a:t>
            </a:r>
          </a:p>
          <a:p>
            <a:pPr marL="0" indent="0">
              <a:spcBef>
                <a:spcPts val="0"/>
              </a:spcBef>
              <a:buNone/>
            </a:pPr>
            <a:r>
              <a:rPr lang="cs-CZ" sz="2000" dirty="0"/>
              <a:t>Pro jednotlivé závody se musí použít následující doby (trestné minuty</a:t>
            </a:r>
            <a:r>
              <a:rPr lang="cs-CZ" sz="2000" dirty="0" smtClean="0"/>
              <a:t>):</a:t>
            </a:r>
          </a:p>
          <a:p>
            <a:pPr marL="0" indent="0">
              <a:spcBef>
                <a:spcPts val="0"/>
              </a:spcBef>
              <a:buNone/>
            </a:pPr>
            <a:r>
              <a:rPr lang="en-US" sz="2000" dirty="0">
                <a:solidFill>
                  <a:srgbClr val="000000"/>
                </a:solidFill>
              </a:rPr>
              <a:t>5000m/5km </a:t>
            </a:r>
            <a:r>
              <a:rPr lang="cs-CZ" sz="2000" dirty="0" smtClean="0">
                <a:solidFill>
                  <a:srgbClr val="000000"/>
                </a:solidFill>
              </a:rPr>
              <a:t>		</a:t>
            </a:r>
            <a:r>
              <a:rPr lang="en-US" sz="2000" dirty="0" smtClean="0">
                <a:solidFill>
                  <a:srgbClr val="000000"/>
                </a:solidFill>
              </a:rPr>
              <a:t>0.5 </a:t>
            </a:r>
            <a:r>
              <a:rPr lang="en-US" sz="2000" dirty="0">
                <a:solidFill>
                  <a:srgbClr val="000000"/>
                </a:solidFill>
              </a:rPr>
              <a:t>min</a:t>
            </a:r>
            <a:br>
              <a:rPr lang="en-US" sz="2000" dirty="0">
                <a:solidFill>
                  <a:srgbClr val="000000"/>
                </a:solidFill>
              </a:rPr>
            </a:br>
            <a:r>
              <a:rPr lang="en-US" sz="2000" dirty="0">
                <a:solidFill>
                  <a:srgbClr val="000000"/>
                </a:solidFill>
              </a:rPr>
              <a:t>10,000m/10km </a:t>
            </a:r>
            <a:r>
              <a:rPr lang="cs-CZ" sz="2000" dirty="0" smtClean="0">
                <a:solidFill>
                  <a:srgbClr val="000000"/>
                </a:solidFill>
              </a:rPr>
              <a:t>		</a:t>
            </a:r>
            <a:r>
              <a:rPr lang="en-US" sz="2000" dirty="0" smtClean="0">
                <a:solidFill>
                  <a:srgbClr val="000000"/>
                </a:solidFill>
              </a:rPr>
              <a:t>1 </a:t>
            </a:r>
            <a:r>
              <a:rPr lang="en-US" sz="2000" dirty="0">
                <a:solidFill>
                  <a:srgbClr val="000000"/>
                </a:solidFill>
              </a:rPr>
              <a:t>min</a:t>
            </a:r>
            <a:br>
              <a:rPr lang="en-US" sz="2000" dirty="0">
                <a:solidFill>
                  <a:srgbClr val="000000"/>
                </a:solidFill>
              </a:rPr>
            </a:br>
            <a:r>
              <a:rPr lang="en-US" sz="2000" dirty="0">
                <a:solidFill>
                  <a:srgbClr val="000000"/>
                </a:solidFill>
              </a:rPr>
              <a:t>20,000m/20km </a:t>
            </a:r>
            <a:r>
              <a:rPr lang="cs-CZ" sz="2000" dirty="0" smtClean="0">
                <a:solidFill>
                  <a:srgbClr val="000000"/>
                </a:solidFill>
              </a:rPr>
              <a:t>		</a:t>
            </a:r>
            <a:r>
              <a:rPr lang="en-US" sz="2000" dirty="0" smtClean="0">
                <a:solidFill>
                  <a:srgbClr val="000000"/>
                </a:solidFill>
              </a:rPr>
              <a:t>2 </a:t>
            </a:r>
            <a:r>
              <a:rPr lang="en-US" sz="2000" dirty="0">
                <a:solidFill>
                  <a:srgbClr val="000000"/>
                </a:solidFill>
              </a:rPr>
              <a:t>min</a:t>
            </a:r>
            <a:br>
              <a:rPr lang="en-US" sz="2000" dirty="0">
                <a:solidFill>
                  <a:srgbClr val="000000"/>
                </a:solidFill>
              </a:rPr>
            </a:br>
            <a:r>
              <a:rPr lang="en-US" sz="2000" dirty="0">
                <a:solidFill>
                  <a:srgbClr val="000000"/>
                </a:solidFill>
              </a:rPr>
              <a:t>30,000m/30km </a:t>
            </a:r>
            <a:r>
              <a:rPr lang="cs-CZ" sz="2000" dirty="0" smtClean="0">
                <a:solidFill>
                  <a:srgbClr val="000000"/>
                </a:solidFill>
              </a:rPr>
              <a:t>		</a:t>
            </a:r>
            <a:r>
              <a:rPr lang="en-US" sz="2000" dirty="0" smtClean="0">
                <a:solidFill>
                  <a:srgbClr val="000000"/>
                </a:solidFill>
              </a:rPr>
              <a:t>3 </a:t>
            </a:r>
            <a:r>
              <a:rPr lang="en-US" sz="2000" dirty="0">
                <a:solidFill>
                  <a:srgbClr val="000000"/>
                </a:solidFill>
              </a:rPr>
              <a:t>min</a:t>
            </a:r>
            <a:br>
              <a:rPr lang="en-US" sz="2000" dirty="0">
                <a:solidFill>
                  <a:srgbClr val="000000"/>
                </a:solidFill>
              </a:rPr>
            </a:br>
            <a:r>
              <a:rPr lang="en-US" sz="2000" b="1" dirty="0">
                <a:solidFill>
                  <a:srgbClr val="FF0000"/>
                </a:solidFill>
              </a:rPr>
              <a:t>35,000m/35km </a:t>
            </a:r>
            <a:r>
              <a:rPr lang="cs-CZ" sz="2000" b="1" dirty="0" smtClean="0">
                <a:solidFill>
                  <a:srgbClr val="FF0000"/>
                </a:solidFill>
              </a:rPr>
              <a:t>		</a:t>
            </a:r>
            <a:r>
              <a:rPr lang="en-US" sz="2000" b="1" dirty="0" smtClean="0">
                <a:solidFill>
                  <a:srgbClr val="FF0000"/>
                </a:solidFill>
              </a:rPr>
              <a:t>3.5 </a:t>
            </a:r>
            <a:r>
              <a:rPr lang="en-US" sz="2000" b="1" dirty="0">
                <a:solidFill>
                  <a:srgbClr val="FF0000"/>
                </a:solidFill>
              </a:rPr>
              <a:t>min</a:t>
            </a:r>
            <a:br>
              <a:rPr lang="en-US" sz="2000" b="1" dirty="0">
                <a:solidFill>
                  <a:srgbClr val="FF0000"/>
                </a:solidFill>
              </a:rPr>
            </a:br>
            <a:r>
              <a:rPr lang="en-US" sz="2000" dirty="0">
                <a:solidFill>
                  <a:srgbClr val="000000"/>
                </a:solidFill>
              </a:rPr>
              <a:t>40,000m/40km </a:t>
            </a:r>
            <a:r>
              <a:rPr lang="cs-CZ" sz="2000" dirty="0" smtClean="0">
                <a:solidFill>
                  <a:srgbClr val="000000"/>
                </a:solidFill>
              </a:rPr>
              <a:t>		</a:t>
            </a:r>
            <a:r>
              <a:rPr lang="en-US" sz="2000" dirty="0" smtClean="0">
                <a:solidFill>
                  <a:srgbClr val="000000"/>
                </a:solidFill>
              </a:rPr>
              <a:t>4 </a:t>
            </a:r>
            <a:r>
              <a:rPr lang="en-US" sz="2000" dirty="0">
                <a:solidFill>
                  <a:srgbClr val="000000"/>
                </a:solidFill>
              </a:rPr>
              <a:t>min</a:t>
            </a:r>
            <a:br>
              <a:rPr lang="en-US" sz="2000" dirty="0">
                <a:solidFill>
                  <a:srgbClr val="000000"/>
                </a:solidFill>
              </a:rPr>
            </a:br>
            <a:r>
              <a:rPr lang="en-US" sz="2000" dirty="0">
                <a:solidFill>
                  <a:srgbClr val="000000"/>
                </a:solidFill>
              </a:rPr>
              <a:t>50,000m/50km </a:t>
            </a:r>
            <a:r>
              <a:rPr lang="cs-CZ" sz="2000" dirty="0" smtClean="0">
                <a:solidFill>
                  <a:srgbClr val="000000"/>
                </a:solidFill>
              </a:rPr>
              <a:t>		</a:t>
            </a:r>
            <a:r>
              <a:rPr lang="en-US" sz="2000" dirty="0" smtClean="0">
                <a:solidFill>
                  <a:srgbClr val="000000"/>
                </a:solidFill>
              </a:rPr>
              <a:t>5 min</a:t>
            </a:r>
            <a:endParaRPr lang="cs-CZ" sz="2000" dirty="0"/>
          </a:p>
          <a:p>
            <a:pPr marL="0" indent="0">
              <a:buNone/>
            </a:pPr>
            <a:endParaRPr lang="cs-CZ" sz="2000" dirty="0"/>
          </a:p>
        </p:txBody>
      </p:sp>
      <p:sp>
        <p:nvSpPr>
          <p:cNvPr id="6" name="Rectangle 1"/>
          <p:cNvSpPr>
            <a:spLocks noChangeArrowheads="1"/>
          </p:cNvSpPr>
          <p:nvPr/>
        </p:nvSpPr>
        <p:spPr bwMode="auto">
          <a:xfrm>
            <a:off x="1524000" y="219738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3619500" y="185448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414713" y="191640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9670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xmlns="" id="{ECB3F631-1279-42AF-8906-D9566ECFF494}"/>
              </a:ext>
            </a:extLst>
          </p:cNvPr>
          <p:cNvSpPr txBox="1">
            <a:spLocks noGrp="1"/>
          </p:cNvSpPr>
          <p:nvPr>
            <p:ph type="title"/>
          </p:nvPr>
        </p:nvSpPr>
        <p:spPr bwMode="auto">
          <a:xfrm>
            <a:off x="457200" y="206376"/>
            <a:ext cx="8229600" cy="5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cs-CZ" altLang="cs-CZ" sz="3200" b="1" dirty="0" smtClean="0">
                <a:solidFill>
                  <a:srgbClr val="002060"/>
                </a:solidFill>
              </a:rPr>
              <a:t>Změny </a:t>
            </a:r>
            <a:r>
              <a:rPr lang="cs-CZ" altLang="cs-CZ" sz="3200" b="1" dirty="0">
                <a:solidFill>
                  <a:srgbClr val="002060"/>
                </a:solidFill>
              </a:rPr>
              <a:t>pravidel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35546"/>
            <a:ext cx="6120680" cy="250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31166"/>
            <a:ext cx="5440959" cy="30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3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750" fill="hold"/>
                                        <p:tgtEl>
                                          <p:spTgt spid="5123"/>
                                        </p:tgtEl>
                                        <p:attrNameLst>
                                          <p:attrName>ppt_x</p:attrName>
                                        </p:attrNameLst>
                                      </p:cBhvr>
                                      <p:tavLst>
                                        <p:tav tm="0">
                                          <p:val>
                                            <p:strVal val="1+#ppt_w/2"/>
                                          </p:val>
                                        </p:tav>
                                        <p:tav tm="100000">
                                          <p:val>
                                            <p:strVal val="#ppt_x"/>
                                          </p:val>
                                        </p:tav>
                                      </p:tavLst>
                                    </p:anim>
                                    <p:anim calcmode="lin" valueType="num">
                                      <p:cBhvr additive="base">
                                        <p:cTn id="8" dur="75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51670"/>
            <a:ext cx="6984776" cy="857250"/>
          </a:xfrm>
        </p:spPr>
        <p:txBody>
          <a:bodyPr/>
          <a:lstStyle/>
          <a:p>
            <a:r>
              <a:rPr lang="cs-CZ" sz="2400" dirty="0" smtClean="0"/>
              <a:t>Děkuji za pozornost</a:t>
            </a:r>
            <a:endParaRPr lang="cs-CZ" sz="2400" dirty="0"/>
          </a:p>
        </p:txBody>
      </p:sp>
    </p:spTree>
    <p:extLst>
      <p:ext uri="{BB962C8B-B14F-4D97-AF65-F5344CB8AC3E}">
        <p14:creationId xmlns:p14="http://schemas.microsoft.com/office/powerpoint/2010/main" val="34034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xmlns="" id="{04EC22BD-A643-4A11-AF3D-2B6E4A27CEBE}"/>
              </a:ext>
            </a:extLst>
          </p:cNvPr>
          <p:cNvSpPr>
            <a:spLocks noGrp="1"/>
          </p:cNvSpPr>
          <p:nvPr>
            <p:ph type="title"/>
          </p:nvPr>
        </p:nvSpPr>
        <p:spPr>
          <a:xfrm>
            <a:off x="395536" y="123478"/>
            <a:ext cx="8229600" cy="642938"/>
          </a:xfrm>
        </p:spPr>
        <p:txBody>
          <a:bodyPr/>
          <a:lstStyle/>
          <a:p>
            <a:r>
              <a:rPr lang="cs-CZ" altLang="cs-CZ" sz="3200" b="1" dirty="0"/>
              <a:t>Struktura pravidel </a:t>
            </a:r>
            <a:endParaRPr lang="cs-CZ" altLang="cs-CZ" sz="3200" dirty="0"/>
          </a:p>
        </p:txBody>
      </p:sp>
      <p:sp>
        <p:nvSpPr>
          <p:cNvPr id="18435" name="Zástupný symbol pro obsah 3">
            <a:extLst>
              <a:ext uri="{FF2B5EF4-FFF2-40B4-BE49-F238E27FC236}">
                <a16:creationId xmlns:a16="http://schemas.microsoft.com/office/drawing/2014/main" xmlns="" id="{FF12E44A-3D25-4B7D-8B7D-EBE2B3A39782}"/>
              </a:ext>
            </a:extLst>
          </p:cNvPr>
          <p:cNvSpPr>
            <a:spLocks noGrp="1"/>
          </p:cNvSpPr>
          <p:nvPr>
            <p:ph sz="half" idx="1"/>
          </p:nvPr>
        </p:nvSpPr>
        <p:spPr>
          <a:xfrm>
            <a:off x="251520" y="699542"/>
            <a:ext cx="4038600" cy="3348372"/>
          </a:xfrm>
        </p:spPr>
        <p:txBody>
          <a:bodyPr/>
          <a:lstStyle/>
          <a:p>
            <a:pPr marL="0" indent="0">
              <a:buNone/>
            </a:pPr>
            <a:r>
              <a:rPr lang="cs-CZ" altLang="cs-CZ" sz="2400" dirty="0"/>
              <a:t>Všeobecně </a:t>
            </a:r>
            <a:r>
              <a:rPr lang="cs-CZ" altLang="cs-CZ" sz="2400" dirty="0">
                <a:solidFill>
                  <a:srgbClr val="0070C0"/>
                </a:solidFill>
              </a:rPr>
              <a:t>                </a:t>
            </a:r>
            <a:r>
              <a:rPr lang="cs-CZ" altLang="cs-CZ" sz="2400" dirty="0" smtClean="0">
                <a:solidFill>
                  <a:srgbClr val="0070C0"/>
                </a:solidFill>
              </a:rPr>
              <a:t>100 </a:t>
            </a:r>
            <a:r>
              <a:rPr lang="cs-CZ" altLang="cs-CZ" sz="2400" dirty="0" smtClean="0">
                <a:solidFill>
                  <a:srgbClr val="FF0000"/>
                </a:solidFill>
              </a:rPr>
              <a:t>(TP 1)</a:t>
            </a:r>
            <a:endParaRPr lang="cs-CZ" altLang="cs-CZ" sz="2400" dirty="0">
              <a:solidFill>
                <a:srgbClr val="FF0000"/>
              </a:solidFill>
            </a:endParaRPr>
          </a:p>
          <a:p>
            <a:pPr marL="0" indent="0">
              <a:spcBef>
                <a:spcPts val="200"/>
              </a:spcBef>
              <a:buNone/>
            </a:pPr>
            <a:r>
              <a:rPr lang="cs-CZ" altLang="cs-CZ" sz="2400" b="1" dirty="0">
                <a:solidFill>
                  <a:srgbClr val="0070C0"/>
                </a:solidFill>
              </a:rPr>
              <a:t>I</a:t>
            </a:r>
            <a:r>
              <a:rPr lang="cs-CZ" altLang="cs-CZ" sz="2400" dirty="0"/>
              <a:t> Činovníci                  </a:t>
            </a:r>
            <a:r>
              <a:rPr lang="cs-CZ" altLang="cs-CZ" sz="2400" dirty="0">
                <a:solidFill>
                  <a:srgbClr val="0070C0"/>
                </a:solidFill>
              </a:rPr>
              <a:t>110 – </a:t>
            </a:r>
            <a:r>
              <a:rPr lang="cs-CZ" altLang="cs-CZ" sz="2400" dirty="0" smtClean="0">
                <a:solidFill>
                  <a:srgbClr val="0070C0"/>
                </a:solidFill>
              </a:rPr>
              <a:t>137 		</a:t>
            </a:r>
            <a:r>
              <a:rPr lang="cs-CZ" altLang="cs-CZ" sz="2400" dirty="0" smtClean="0">
                <a:solidFill>
                  <a:srgbClr val="FF0000"/>
                </a:solidFill>
              </a:rPr>
              <a:t>(SP 3 – 30)</a:t>
            </a:r>
            <a:endParaRPr lang="cs-CZ" altLang="cs-CZ" sz="2400" dirty="0">
              <a:solidFill>
                <a:srgbClr val="FF0000"/>
              </a:solidFill>
            </a:endParaRPr>
          </a:p>
          <a:p>
            <a:pPr marL="0" indent="0">
              <a:spcBef>
                <a:spcPts val="200"/>
              </a:spcBef>
              <a:buNone/>
            </a:pPr>
            <a:r>
              <a:rPr lang="cs-CZ" altLang="cs-CZ" sz="2400" b="1" dirty="0">
                <a:solidFill>
                  <a:srgbClr val="0070C0"/>
                </a:solidFill>
              </a:rPr>
              <a:t>II</a:t>
            </a:r>
            <a:r>
              <a:rPr lang="cs-CZ" altLang="cs-CZ" sz="2400" dirty="0"/>
              <a:t> Všeobecná soutěžní  </a:t>
            </a:r>
          </a:p>
          <a:p>
            <a:pPr marL="0" indent="0">
              <a:spcBef>
                <a:spcPts val="200"/>
              </a:spcBef>
              <a:buNone/>
            </a:pPr>
            <a:r>
              <a:rPr lang="cs-CZ" altLang="cs-CZ" sz="2400" dirty="0"/>
              <a:t>    pravidla  </a:t>
            </a:r>
            <a:r>
              <a:rPr lang="cs-CZ" altLang="cs-CZ" sz="2400" dirty="0">
                <a:solidFill>
                  <a:srgbClr val="0070C0"/>
                </a:solidFill>
              </a:rPr>
              <a:t>                140 </a:t>
            </a:r>
            <a:r>
              <a:rPr lang="cs-CZ" altLang="cs-CZ" sz="2400" dirty="0" smtClean="0">
                <a:solidFill>
                  <a:srgbClr val="0070C0"/>
                </a:solidFill>
              </a:rPr>
              <a:t>– 151</a:t>
            </a:r>
          </a:p>
          <a:p>
            <a:pPr marL="0" indent="0">
              <a:spcBef>
                <a:spcPts val="200"/>
              </a:spcBef>
              <a:buNone/>
            </a:pPr>
            <a:r>
              <a:rPr lang="cs-CZ" altLang="cs-CZ" sz="2400" dirty="0">
                <a:solidFill>
                  <a:srgbClr val="0070C0"/>
                </a:solidFill>
              </a:rPr>
              <a:t>	</a:t>
            </a:r>
            <a:r>
              <a:rPr lang="cs-CZ" altLang="cs-CZ" sz="2400" dirty="0" smtClean="0">
                <a:solidFill>
                  <a:srgbClr val="0070C0"/>
                </a:solidFill>
              </a:rPr>
              <a:t>	 </a:t>
            </a:r>
            <a:r>
              <a:rPr lang="cs-CZ" altLang="cs-CZ" sz="2400" dirty="0" smtClean="0">
                <a:solidFill>
                  <a:srgbClr val="FF0000"/>
                </a:solidFill>
              </a:rPr>
              <a:t>(TP 2 – 13)</a:t>
            </a:r>
            <a:endParaRPr lang="cs-CZ" altLang="cs-CZ" sz="2400" dirty="0">
              <a:solidFill>
                <a:srgbClr val="FF0000"/>
              </a:solidFill>
            </a:endParaRPr>
          </a:p>
          <a:p>
            <a:pPr marL="0" indent="0">
              <a:spcBef>
                <a:spcPts val="200"/>
              </a:spcBef>
              <a:buNone/>
            </a:pPr>
            <a:r>
              <a:rPr lang="cs-CZ" altLang="cs-CZ" sz="2400" b="1" dirty="0">
                <a:solidFill>
                  <a:srgbClr val="0070C0"/>
                </a:solidFill>
              </a:rPr>
              <a:t>III</a:t>
            </a:r>
            <a:r>
              <a:rPr lang="cs-CZ" altLang="cs-CZ" sz="2400" dirty="0"/>
              <a:t> Soutěže na dráze </a:t>
            </a:r>
            <a:r>
              <a:rPr lang="cs-CZ" altLang="cs-CZ" sz="2400" dirty="0">
                <a:solidFill>
                  <a:srgbClr val="0070C0"/>
                </a:solidFill>
              </a:rPr>
              <a:t>160 </a:t>
            </a:r>
            <a:r>
              <a:rPr lang="cs-CZ" altLang="cs-CZ" sz="2400" dirty="0" smtClean="0">
                <a:solidFill>
                  <a:srgbClr val="0070C0"/>
                </a:solidFill>
              </a:rPr>
              <a:t>– 170</a:t>
            </a:r>
          </a:p>
          <a:p>
            <a:pPr marL="0" indent="0">
              <a:spcBef>
                <a:spcPts val="200"/>
              </a:spcBef>
              <a:buNone/>
            </a:pPr>
            <a:r>
              <a:rPr lang="cs-CZ" altLang="cs-CZ" sz="2400" dirty="0">
                <a:solidFill>
                  <a:srgbClr val="0070C0"/>
                </a:solidFill>
              </a:rPr>
              <a:t>	</a:t>
            </a:r>
            <a:r>
              <a:rPr lang="cs-CZ" altLang="cs-CZ" sz="2400" dirty="0" smtClean="0">
                <a:solidFill>
                  <a:srgbClr val="0070C0"/>
                </a:solidFill>
              </a:rPr>
              <a:t>	</a:t>
            </a:r>
            <a:r>
              <a:rPr lang="cs-CZ" altLang="cs-CZ" sz="2400" dirty="0" smtClean="0">
                <a:solidFill>
                  <a:srgbClr val="FF0000"/>
                </a:solidFill>
              </a:rPr>
              <a:t>(TP 14 – 24)</a:t>
            </a:r>
            <a:endParaRPr lang="cs-CZ" altLang="cs-CZ" sz="2400" dirty="0">
              <a:solidFill>
                <a:srgbClr val="FF0000"/>
              </a:solidFill>
            </a:endParaRPr>
          </a:p>
          <a:p>
            <a:pPr marL="0" indent="0">
              <a:spcBef>
                <a:spcPts val="200"/>
              </a:spcBef>
              <a:buNone/>
            </a:pPr>
            <a:r>
              <a:rPr lang="cs-CZ" altLang="cs-CZ" sz="2400" b="1" dirty="0">
                <a:solidFill>
                  <a:srgbClr val="0070C0"/>
                </a:solidFill>
              </a:rPr>
              <a:t>IV</a:t>
            </a:r>
            <a:r>
              <a:rPr lang="cs-CZ" altLang="cs-CZ" sz="2400" b="1" dirty="0"/>
              <a:t> </a:t>
            </a:r>
            <a:r>
              <a:rPr lang="cs-CZ" altLang="cs-CZ" sz="2400" dirty="0"/>
              <a:t>Soutěže v poli       </a:t>
            </a:r>
            <a:r>
              <a:rPr lang="cs-CZ" altLang="cs-CZ" sz="2400" dirty="0">
                <a:solidFill>
                  <a:srgbClr val="0070C0"/>
                </a:solidFill>
              </a:rPr>
              <a:t>180 – </a:t>
            </a:r>
            <a:r>
              <a:rPr lang="cs-CZ" altLang="cs-CZ" sz="2400" dirty="0" smtClean="0">
                <a:solidFill>
                  <a:srgbClr val="0070C0"/>
                </a:solidFill>
              </a:rPr>
              <a:t>193</a:t>
            </a:r>
          </a:p>
          <a:p>
            <a:pPr marL="0" indent="0">
              <a:spcBef>
                <a:spcPts val="200"/>
              </a:spcBef>
              <a:buNone/>
            </a:pPr>
            <a:r>
              <a:rPr lang="cs-CZ" altLang="cs-CZ" sz="2400" dirty="0">
                <a:solidFill>
                  <a:srgbClr val="0070C0"/>
                </a:solidFill>
              </a:rPr>
              <a:t>	</a:t>
            </a:r>
            <a:r>
              <a:rPr lang="cs-CZ" altLang="cs-CZ" sz="2400" dirty="0" smtClean="0">
                <a:solidFill>
                  <a:srgbClr val="0070C0"/>
                </a:solidFill>
              </a:rPr>
              <a:t>	</a:t>
            </a:r>
            <a:r>
              <a:rPr lang="cs-CZ" altLang="cs-CZ" sz="2400" dirty="0" smtClean="0">
                <a:solidFill>
                  <a:srgbClr val="FF0000"/>
                </a:solidFill>
              </a:rPr>
              <a:t>(TP 25 – 38)</a:t>
            </a:r>
            <a:endParaRPr lang="cs-CZ" altLang="cs-CZ" sz="2400" dirty="0">
              <a:solidFill>
                <a:srgbClr val="FF0000"/>
              </a:solidFill>
            </a:endParaRPr>
          </a:p>
          <a:p>
            <a:pPr marL="0" indent="0">
              <a:buNone/>
            </a:pPr>
            <a:endParaRPr lang="cs-CZ" altLang="cs-CZ" sz="2400" dirty="0">
              <a:solidFill>
                <a:srgbClr val="0070C0"/>
              </a:solidFill>
            </a:endParaRPr>
          </a:p>
        </p:txBody>
      </p:sp>
      <p:sp>
        <p:nvSpPr>
          <p:cNvPr id="18436" name="Zástupný symbol pro obsah 4">
            <a:extLst>
              <a:ext uri="{FF2B5EF4-FFF2-40B4-BE49-F238E27FC236}">
                <a16:creationId xmlns:a16="http://schemas.microsoft.com/office/drawing/2014/main" xmlns="" id="{EE5BAB76-264C-4578-8CAB-0459615B4F8B}"/>
              </a:ext>
            </a:extLst>
          </p:cNvPr>
          <p:cNvSpPr>
            <a:spLocks noGrp="1"/>
          </p:cNvSpPr>
          <p:nvPr>
            <p:ph sz="half" idx="2"/>
          </p:nvPr>
        </p:nvSpPr>
        <p:spPr>
          <a:xfrm>
            <a:off x="4283968" y="699542"/>
            <a:ext cx="4608512" cy="2970330"/>
          </a:xfrm>
        </p:spPr>
        <p:txBody>
          <a:bodyPr/>
          <a:lstStyle/>
          <a:p>
            <a:pPr marL="0" indent="0">
              <a:buNone/>
            </a:pPr>
            <a:r>
              <a:rPr lang="cs-CZ" altLang="cs-CZ" sz="2400" b="1" dirty="0">
                <a:solidFill>
                  <a:srgbClr val="0070C0"/>
                </a:solidFill>
              </a:rPr>
              <a:t>V</a:t>
            </a:r>
            <a:r>
              <a:rPr lang="cs-CZ" altLang="cs-CZ" sz="2400" b="1" dirty="0"/>
              <a:t>  </a:t>
            </a:r>
            <a:r>
              <a:rPr lang="cs-CZ" altLang="cs-CZ" sz="2400" dirty="0"/>
              <a:t>Víceboje                     </a:t>
            </a:r>
            <a:r>
              <a:rPr lang="cs-CZ" altLang="cs-CZ" sz="2400" dirty="0" smtClean="0">
                <a:solidFill>
                  <a:srgbClr val="0070C0"/>
                </a:solidFill>
              </a:rPr>
              <a:t>200 </a:t>
            </a:r>
            <a:r>
              <a:rPr lang="cs-CZ" altLang="cs-CZ" sz="2400" dirty="0" smtClean="0">
                <a:solidFill>
                  <a:srgbClr val="FF0000"/>
                </a:solidFill>
              </a:rPr>
              <a:t>(TP 39)</a:t>
            </a:r>
            <a:endParaRPr lang="cs-CZ" altLang="cs-CZ" sz="2400" dirty="0">
              <a:solidFill>
                <a:srgbClr val="FF0000"/>
              </a:solidFill>
            </a:endParaRPr>
          </a:p>
          <a:p>
            <a:pPr marL="0" indent="0">
              <a:spcBef>
                <a:spcPts val="200"/>
              </a:spcBef>
              <a:buNone/>
            </a:pPr>
            <a:r>
              <a:rPr lang="cs-CZ" altLang="cs-CZ" sz="2400" b="1" dirty="0">
                <a:solidFill>
                  <a:srgbClr val="0070C0"/>
                </a:solidFill>
              </a:rPr>
              <a:t>VI</a:t>
            </a:r>
            <a:r>
              <a:rPr lang="cs-CZ" altLang="cs-CZ" sz="2400" dirty="0"/>
              <a:t>  Halové soutěže        </a:t>
            </a:r>
            <a:r>
              <a:rPr lang="cs-CZ" altLang="cs-CZ" sz="2400" dirty="0">
                <a:solidFill>
                  <a:srgbClr val="0070C0"/>
                </a:solidFill>
              </a:rPr>
              <a:t>210 </a:t>
            </a:r>
            <a:r>
              <a:rPr lang="cs-CZ" altLang="cs-CZ" sz="2400" dirty="0" smtClean="0">
                <a:solidFill>
                  <a:srgbClr val="0070C0"/>
                </a:solidFill>
              </a:rPr>
              <a:t>– 223</a:t>
            </a:r>
          </a:p>
          <a:p>
            <a:pPr marL="0" indent="0">
              <a:spcBef>
                <a:spcPts val="200"/>
              </a:spcBef>
              <a:buNone/>
            </a:pPr>
            <a:r>
              <a:rPr lang="cs-CZ" altLang="cs-CZ" sz="2400" dirty="0">
                <a:solidFill>
                  <a:srgbClr val="0070C0"/>
                </a:solidFill>
              </a:rPr>
              <a:t>	</a:t>
            </a:r>
            <a:r>
              <a:rPr lang="cs-CZ" altLang="cs-CZ" sz="2400" dirty="0" smtClean="0">
                <a:solidFill>
                  <a:srgbClr val="0070C0"/>
                </a:solidFill>
              </a:rPr>
              <a:t>		</a:t>
            </a:r>
            <a:r>
              <a:rPr lang="cs-CZ" altLang="cs-CZ" sz="2400" dirty="0" smtClean="0">
                <a:solidFill>
                  <a:srgbClr val="FF0000"/>
                </a:solidFill>
              </a:rPr>
              <a:t>(TP 40 – 53)</a:t>
            </a:r>
            <a:endParaRPr lang="cs-CZ" altLang="cs-CZ" sz="2400" dirty="0">
              <a:solidFill>
                <a:srgbClr val="FF0000"/>
              </a:solidFill>
            </a:endParaRPr>
          </a:p>
          <a:p>
            <a:pPr marL="0" indent="0">
              <a:spcBef>
                <a:spcPts val="200"/>
              </a:spcBef>
              <a:buNone/>
            </a:pPr>
            <a:r>
              <a:rPr lang="cs-CZ" altLang="cs-CZ" sz="2400" b="1" dirty="0">
                <a:solidFill>
                  <a:srgbClr val="0070C0"/>
                </a:solidFill>
              </a:rPr>
              <a:t>VII</a:t>
            </a:r>
            <a:r>
              <a:rPr lang="cs-CZ" altLang="cs-CZ" sz="2400" dirty="0"/>
              <a:t> Chodecké soutěže   </a:t>
            </a:r>
            <a:r>
              <a:rPr lang="cs-CZ" altLang="cs-CZ" sz="2400" dirty="0" smtClean="0">
                <a:solidFill>
                  <a:srgbClr val="0070C0"/>
                </a:solidFill>
              </a:rPr>
              <a:t>230 </a:t>
            </a:r>
            <a:r>
              <a:rPr lang="cs-CZ" altLang="cs-CZ" sz="2400" dirty="0" smtClean="0">
                <a:solidFill>
                  <a:srgbClr val="FF0000"/>
                </a:solidFill>
              </a:rPr>
              <a:t>(TP 54)</a:t>
            </a:r>
            <a:endParaRPr lang="cs-CZ" altLang="cs-CZ" sz="2400" dirty="0">
              <a:solidFill>
                <a:srgbClr val="FF0000"/>
              </a:solidFill>
            </a:endParaRPr>
          </a:p>
          <a:p>
            <a:pPr marL="0" indent="0">
              <a:spcBef>
                <a:spcPts val="200"/>
              </a:spcBef>
              <a:buNone/>
            </a:pPr>
            <a:r>
              <a:rPr lang="cs-CZ" altLang="cs-CZ" sz="2400" b="1" dirty="0">
                <a:solidFill>
                  <a:srgbClr val="0070C0"/>
                </a:solidFill>
              </a:rPr>
              <a:t>VIII</a:t>
            </a:r>
            <a:r>
              <a:rPr lang="cs-CZ" altLang="cs-CZ" sz="2400" dirty="0"/>
              <a:t> Atletické soutěže mimo  </a:t>
            </a:r>
          </a:p>
          <a:p>
            <a:pPr marL="0" indent="0">
              <a:spcBef>
                <a:spcPts val="200"/>
              </a:spcBef>
              <a:buNone/>
            </a:pPr>
            <a:r>
              <a:rPr lang="cs-CZ" altLang="cs-CZ" sz="2400" dirty="0"/>
              <a:t>        dráhu </a:t>
            </a:r>
            <a:r>
              <a:rPr lang="cs-CZ" altLang="cs-CZ" sz="2400" dirty="0" smtClean="0"/>
              <a:t>(silniční)       </a:t>
            </a:r>
            <a:r>
              <a:rPr lang="cs-CZ" altLang="cs-CZ" sz="2400" dirty="0" smtClean="0">
                <a:solidFill>
                  <a:srgbClr val="0070C0"/>
                </a:solidFill>
              </a:rPr>
              <a:t>240 </a:t>
            </a:r>
            <a:r>
              <a:rPr lang="cs-CZ" altLang="cs-CZ" sz="2400" dirty="0" smtClean="0">
                <a:solidFill>
                  <a:srgbClr val="FF0000"/>
                </a:solidFill>
              </a:rPr>
              <a:t>(TP 55)</a:t>
            </a:r>
            <a:endParaRPr lang="cs-CZ" altLang="cs-CZ" sz="2400" dirty="0">
              <a:solidFill>
                <a:srgbClr val="FF0000"/>
              </a:solidFill>
            </a:endParaRPr>
          </a:p>
          <a:p>
            <a:pPr marL="0" indent="0">
              <a:spcBef>
                <a:spcPts val="200"/>
              </a:spcBef>
              <a:buNone/>
            </a:pPr>
            <a:r>
              <a:rPr lang="cs-CZ" altLang="cs-CZ" sz="2400" b="1" dirty="0">
                <a:solidFill>
                  <a:srgbClr val="0070C0"/>
                </a:solidFill>
              </a:rPr>
              <a:t>IX</a:t>
            </a:r>
            <a:r>
              <a:rPr lang="cs-CZ" altLang="cs-CZ" sz="2400" dirty="0"/>
              <a:t> Přespolní běhy           </a:t>
            </a:r>
            <a:r>
              <a:rPr lang="cs-CZ" altLang="cs-CZ" sz="2400" dirty="0">
                <a:solidFill>
                  <a:srgbClr val="0070C0"/>
                </a:solidFill>
              </a:rPr>
              <a:t>250 </a:t>
            </a:r>
            <a:r>
              <a:rPr lang="cs-CZ" altLang="cs-CZ" sz="2400" dirty="0" smtClean="0">
                <a:solidFill>
                  <a:srgbClr val="0070C0"/>
                </a:solidFill>
              </a:rPr>
              <a:t>– 252</a:t>
            </a:r>
          </a:p>
          <a:p>
            <a:pPr marL="0" indent="0">
              <a:spcBef>
                <a:spcPts val="200"/>
              </a:spcBef>
              <a:buNone/>
            </a:pPr>
            <a:r>
              <a:rPr lang="cs-CZ" altLang="cs-CZ" sz="2400" dirty="0" smtClean="0">
                <a:solidFill>
                  <a:srgbClr val="0070C0"/>
                </a:solidFill>
              </a:rPr>
              <a:t>			</a:t>
            </a:r>
            <a:r>
              <a:rPr lang="cs-CZ" altLang="cs-CZ" sz="2400" dirty="0" smtClean="0">
                <a:solidFill>
                  <a:srgbClr val="FF0000"/>
                </a:solidFill>
              </a:rPr>
              <a:t>(TP 56 – 57)</a:t>
            </a:r>
            <a:endParaRPr lang="cs-CZ" altLang="cs-CZ" sz="2400" dirty="0">
              <a:solidFill>
                <a:srgbClr val="FF0000"/>
              </a:solidFill>
            </a:endParaRPr>
          </a:p>
          <a:p>
            <a:pPr marL="0" indent="0">
              <a:spcBef>
                <a:spcPts val="200"/>
              </a:spcBef>
              <a:buNone/>
            </a:pPr>
            <a:r>
              <a:rPr lang="cs-CZ" altLang="cs-CZ" sz="2400" b="1" dirty="0">
                <a:solidFill>
                  <a:srgbClr val="0070C0"/>
                </a:solidFill>
              </a:rPr>
              <a:t>X</a:t>
            </a:r>
            <a:r>
              <a:rPr lang="cs-CZ" altLang="cs-CZ" sz="2400" dirty="0"/>
              <a:t> Světové rekordy          </a:t>
            </a:r>
            <a:r>
              <a:rPr lang="cs-CZ" altLang="cs-CZ" sz="2400" dirty="0">
                <a:solidFill>
                  <a:srgbClr val="0070C0"/>
                </a:solidFill>
              </a:rPr>
              <a:t>260 </a:t>
            </a:r>
            <a:r>
              <a:rPr lang="cs-CZ" altLang="cs-CZ" sz="2400" dirty="0" smtClean="0">
                <a:solidFill>
                  <a:srgbClr val="0070C0"/>
                </a:solidFill>
              </a:rPr>
              <a:t>– 265</a:t>
            </a:r>
          </a:p>
          <a:p>
            <a:pPr marL="0" indent="0">
              <a:spcBef>
                <a:spcPts val="200"/>
              </a:spcBef>
              <a:buNone/>
            </a:pPr>
            <a:r>
              <a:rPr lang="cs-CZ" altLang="cs-CZ" sz="2400" dirty="0">
                <a:solidFill>
                  <a:srgbClr val="0070C0"/>
                </a:solidFill>
              </a:rPr>
              <a:t>	</a:t>
            </a:r>
            <a:r>
              <a:rPr lang="cs-CZ" altLang="cs-CZ" sz="2400" dirty="0" smtClean="0">
                <a:solidFill>
                  <a:srgbClr val="0070C0"/>
                </a:solidFill>
              </a:rPr>
              <a:t>		</a:t>
            </a:r>
            <a:r>
              <a:rPr lang="cs-CZ" altLang="cs-CZ" sz="2400" dirty="0" smtClean="0">
                <a:solidFill>
                  <a:srgbClr val="FF0000"/>
                </a:solidFill>
              </a:rPr>
              <a:t>(SP 31 – 36)</a:t>
            </a:r>
            <a:endParaRPr lang="cs-CZ" altLang="cs-CZ" sz="2400" dirty="0">
              <a:solidFill>
                <a:srgbClr val="FF0000"/>
              </a:solidFill>
            </a:endParaRPr>
          </a:p>
        </p:txBody>
      </p:sp>
    </p:spTree>
    <p:extLst>
      <p:ext uri="{BB962C8B-B14F-4D97-AF65-F5344CB8AC3E}">
        <p14:creationId xmlns:p14="http://schemas.microsoft.com/office/powerpoint/2010/main" val="20197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idx="1"/>
          </p:nvPr>
        </p:nvSpPr>
        <p:spPr>
          <a:xfrm>
            <a:off x="179512" y="555526"/>
            <a:ext cx="8712968" cy="4057674"/>
          </a:xfrm>
        </p:spPr>
        <p:txBody>
          <a:bodyPr>
            <a:noAutofit/>
          </a:bodyPr>
          <a:lstStyle/>
          <a:p>
            <a:pPr eaLnBrk="1" hangingPunct="1">
              <a:buFontTx/>
              <a:buNone/>
              <a:defRPr/>
            </a:pPr>
            <a:r>
              <a:rPr lang="cs-CZ" sz="2400" b="1" dirty="0" smtClean="0"/>
              <a:t>(P 112) </a:t>
            </a:r>
            <a:r>
              <a:rPr lang="cs-CZ" sz="2400" b="1" dirty="0" smtClean="0">
                <a:solidFill>
                  <a:srgbClr val="FF0000"/>
                </a:solidFill>
              </a:rPr>
              <a:t>SP 5 </a:t>
            </a:r>
            <a:r>
              <a:rPr lang="cs-CZ" sz="2400" b="1" dirty="0" smtClean="0"/>
              <a:t>Techničtí </a:t>
            </a:r>
            <a:r>
              <a:rPr lang="cs-CZ" sz="2400" b="1" dirty="0"/>
              <a:t>delegáti </a:t>
            </a:r>
            <a:endParaRPr lang="cs-CZ" sz="2400" b="1" dirty="0" smtClean="0"/>
          </a:p>
          <a:p>
            <a:pPr eaLnBrk="1" hangingPunct="1">
              <a:buFontTx/>
              <a:buNone/>
              <a:defRPr/>
            </a:pPr>
            <a:r>
              <a:rPr lang="cs-CZ" sz="2000" i="1" dirty="0" smtClean="0"/>
              <a:t>Techničtí </a:t>
            </a:r>
            <a:r>
              <a:rPr lang="cs-CZ" sz="2000" i="1" dirty="0"/>
              <a:t>delegáti rovněž  </a:t>
            </a:r>
            <a:endParaRPr lang="cs-CZ" sz="2000" dirty="0"/>
          </a:p>
          <a:p>
            <a:pPr>
              <a:defRPr/>
            </a:pPr>
            <a:r>
              <a:rPr lang="cs-CZ" sz="2000" b="1" i="1" u="sng" dirty="0">
                <a:solidFill>
                  <a:srgbClr val="002060"/>
                </a:solidFill>
              </a:rPr>
              <a:t>Dohlížejí na nasazování a losování všech soutěží</a:t>
            </a:r>
            <a:endParaRPr lang="cs-CZ" sz="2000" u="sng" dirty="0">
              <a:solidFill>
                <a:srgbClr val="002060"/>
              </a:solidFill>
            </a:endParaRPr>
          </a:p>
          <a:p>
            <a:pPr>
              <a:defRPr/>
            </a:pPr>
            <a:r>
              <a:rPr lang="cs-CZ" sz="2000" i="1" u="sng" dirty="0"/>
              <a:t>Je-li třeba </a:t>
            </a:r>
            <a:r>
              <a:rPr lang="cs-CZ" sz="2000" b="1" i="1" u="sng" dirty="0">
                <a:solidFill>
                  <a:srgbClr val="002060"/>
                </a:solidFill>
              </a:rPr>
              <a:t>předsedají Technické poradě </a:t>
            </a:r>
            <a:r>
              <a:rPr lang="cs-CZ" sz="2000" i="1" dirty="0"/>
              <a:t>a uvedou Technické činovníky (ITO). </a:t>
            </a:r>
          </a:p>
          <a:p>
            <a:pPr>
              <a:defRPr/>
            </a:pPr>
            <a:r>
              <a:rPr lang="cs-CZ" sz="2000" b="1" i="1" dirty="0">
                <a:solidFill>
                  <a:srgbClr val="002060"/>
                </a:solidFill>
              </a:rPr>
              <a:t>Poskytnou pořadateli veškerou </a:t>
            </a:r>
            <a:r>
              <a:rPr lang="cs-CZ" sz="2000" i="1" dirty="0"/>
              <a:t>pomoc a rady a </a:t>
            </a:r>
          </a:p>
          <a:p>
            <a:pPr>
              <a:defRPr/>
            </a:pPr>
            <a:r>
              <a:rPr lang="cs-CZ" sz="2000" b="1" i="1" u="sng" dirty="0">
                <a:solidFill>
                  <a:srgbClr val="00B050"/>
                </a:solidFill>
              </a:rPr>
              <a:t>Rozhodují ve veškerých </a:t>
            </a:r>
            <a:r>
              <a:rPr lang="cs-CZ" sz="2000" b="1" i="1" u="sng" dirty="0" smtClean="0">
                <a:solidFill>
                  <a:srgbClr val="00B050"/>
                </a:solidFill>
              </a:rPr>
              <a:t>záležitostech</a:t>
            </a:r>
            <a:r>
              <a:rPr lang="cs-CZ" sz="2000" i="1" dirty="0" smtClean="0"/>
              <a:t>, </a:t>
            </a:r>
            <a:r>
              <a:rPr lang="cs-CZ" sz="2000" i="1" dirty="0"/>
              <a:t>které nastanou  </a:t>
            </a:r>
          </a:p>
          <a:p>
            <a:pPr marL="0" indent="0">
              <a:buNone/>
              <a:defRPr/>
            </a:pPr>
            <a:r>
              <a:rPr lang="cs-CZ" sz="2000" i="1" dirty="0"/>
              <a:t>     </a:t>
            </a:r>
            <a:r>
              <a:rPr lang="cs-CZ" sz="2000" i="1" dirty="0">
                <a:solidFill>
                  <a:srgbClr val="00B050"/>
                </a:solidFill>
              </a:rPr>
              <a:t>před soutěží</a:t>
            </a:r>
            <a:r>
              <a:rPr lang="cs-CZ" sz="2000" i="1" dirty="0"/>
              <a:t>, a které nebyly stanoveny těmito pravidly /předpisy) nebo   </a:t>
            </a:r>
          </a:p>
          <a:p>
            <a:pPr marL="0" indent="0">
              <a:buNone/>
              <a:defRPr/>
            </a:pPr>
            <a:r>
              <a:rPr lang="cs-CZ" sz="2000" i="1" dirty="0"/>
              <a:t>     nejsou v propozicích pro danou soutěž</a:t>
            </a:r>
          </a:p>
          <a:p>
            <a:pPr>
              <a:defRPr/>
            </a:pPr>
            <a:r>
              <a:rPr lang="cs-CZ" sz="2000" b="1" i="1" u="sng" dirty="0">
                <a:solidFill>
                  <a:srgbClr val="00B050"/>
                </a:solidFill>
              </a:rPr>
              <a:t>Rozhodují ve veškerých </a:t>
            </a:r>
            <a:r>
              <a:rPr lang="cs-CZ" sz="2000" b="1" i="1" u="sng" dirty="0" smtClean="0">
                <a:solidFill>
                  <a:srgbClr val="00B050"/>
                </a:solidFill>
              </a:rPr>
              <a:t>záležitostech</a:t>
            </a:r>
            <a:r>
              <a:rPr lang="cs-CZ" sz="2000" i="1" dirty="0" smtClean="0"/>
              <a:t>, </a:t>
            </a:r>
            <a:r>
              <a:rPr lang="cs-CZ" sz="2000" i="1" dirty="0"/>
              <a:t>které nastanou  </a:t>
            </a:r>
          </a:p>
          <a:p>
            <a:pPr marL="0" indent="0">
              <a:buNone/>
              <a:defRPr/>
            </a:pPr>
            <a:r>
              <a:rPr lang="cs-CZ" sz="2000" i="1" dirty="0"/>
              <a:t>     </a:t>
            </a:r>
            <a:r>
              <a:rPr lang="cs-CZ" sz="2000" i="1" dirty="0">
                <a:solidFill>
                  <a:srgbClr val="00B050"/>
                </a:solidFill>
              </a:rPr>
              <a:t>během soutěží</a:t>
            </a:r>
            <a:r>
              <a:rPr lang="cs-CZ" sz="2000" i="1" dirty="0"/>
              <a:t>, </a:t>
            </a:r>
            <a:r>
              <a:rPr lang="cs-CZ" sz="2000" i="1" dirty="0" smtClean="0">
                <a:solidFill>
                  <a:srgbClr val="00B050"/>
                </a:solidFill>
              </a:rPr>
              <a:t>ve spolupráci s relevantním </a:t>
            </a:r>
            <a:r>
              <a:rPr lang="cs-CZ" sz="2000" i="1" dirty="0" err="1" smtClean="0">
                <a:solidFill>
                  <a:srgbClr val="00B050"/>
                </a:solidFill>
              </a:rPr>
              <a:t>Refereem</a:t>
            </a:r>
            <a:r>
              <a:rPr lang="cs-CZ" sz="2000" i="1" dirty="0" smtClean="0"/>
              <a:t>…… </a:t>
            </a:r>
            <a:r>
              <a:rPr lang="cs-CZ" sz="2000" i="1" dirty="0"/>
              <a:t>za účelem </a:t>
            </a:r>
            <a:r>
              <a:rPr lang="cs-CZ" sz="2000" i="1" dirty="0" smtClean="0"/>
              <a:t>    pokračování </a:t>
            </a:r>
            <a:r>
              <a:rPr lang="cs-CZ" sz="2000" i="1" dirty="0"/>
              <a:t>soutěže a zachování spravedlivého průběhu</a:t>
            </a:r>
          </a:p>
          <a:p>
            <a:pPr>
              <a:defRPr/>
            </a:pPr>
            <a:r>
              <a:rPr lang="cs-CZ" sz="2000" b="1" i="1" u="sng" dirty="0"/>
              <a:t>Zajistí </a:t>
            </a:r>
            <a:r>
              <a:rPr lang="cs-CZ" sz="2000" b="1" i="1" u="sng" dirty="0" smtClean="0"/>
              <a:t>předložení </a:t>
            </a:r>
            <a:r>
              <a:rPr lang="cs-CZ" sz="2000" b="1" i="1" u="sng" dirty="0"/>
              <a:t>zprávy </a:t>
            </a:r>
            <a:r>
              <a:rPr lang="cs-CZ" sz="2000" i="1" dirty="0"/>
              <a:t>o uskutečněné soutěži</a:t>
            </a:r>
          </a:p>
        </p:txBody>
      </p:sp>
    </p:spTree>
    <p:extLst>
      <p:ext uri="{BB962C8B-B14F-4D97-AF65-F5344CB8AC3E}">
        <p14:creationId xmlns:p14="http://schemas.microsoft.com/office/powerpoint/2010/main" val="80926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719ECC56-7F3F-43A0-AC7D-BF5304B4268D}"/>
              </a:ext>
            </a:extLst>
          </p:cNvPr>
          <p:cNvSpPr>
            <a:spLocks noGrp="1"/>
          </p:cNvSpPr>
          <p:nvPr>
            <p:ph idx="1"/>
          </p:nvPr>
        </p:nvSpPr>
        <p:spPr>
          <a:xfrm>
            <a:off x="395536" y="789552"/>
            <a:ext cx="8229600" cy="3834426"/>
          </a:xfrm>
        </p:spPr>
        <p:txBody>
          <a:bodyPr/>
          <a:lstStyle/>
          <a:p>
            <a:pPr marL="0" indent="0">
              <a:buNone/>
            </a:pPr>
            <a:r>
              <a:rPr lang="cs-CZ" sz="2000" b="1" dirty="0" smtClean="0">
                <a:solidFill>
                  <a:srgbClr val="002060"/>
                </a:solidFill>
              </a:rPr>
              <a:t>(P135) </a:t>
            </a:r>
            <a:r>
              <a:rPr lang="cs-CZ" sz="2000" b="1" dirty="0" smtClean="0">
                <a:solidFill>
                  <a:srgbClr val="FF0000"/>
                </a:solidFill>
              </a:rPr>
              <a:t>SP 28</a:t>
            </a:r>
            <a:r>
              <a:rPr lang="cs-CZ" sz="2000" b="1" dirty="0" smtClean="0">
                <a:solidFill>
                  <a:srgbClr val="002060"/>
                </a:solidFill>
              </a:rPr>
              <a:t> </a:t>
            </a:r>
            <a:r>
              <a:rPr lang="cs-CZ" sz="2000" b="1" dirty="0">
                <a:solidFill>
                  <a:srgbClr val="002060"/>
                </a:solidFill>
              </a:rPr>
              <a:t>– rozhodčí měření (exaktního)</a:t>
            </a:r>
          </a:p>
          <a:p>
            <a:pPr marL="0" indent="0">
              <a:buNone/>
            </a:pPr>
            <a:r>
              <a:rPr lang="cs-CZ" sz="2000" dirty="0"/>
              <a:t>… dohlíží na srovnávací měření s výsledky získanými měřením pomocí kalibrovaného a ověřeného ocelového pásma, které musí být provedeno </a:t>
            </a:r>
          </a:p>
          <a:p>
            <a:pPr marL="0" indent="0">
              <a:buNone/>
            </a:pPr>
            <a:r>
              <a:rPr lang="cs-CZ" sz="2000" b="1" strike="sngStrike" dirty="0">
                <a:solidFill>
                  <a:srgbClr val="00B050"/>
                </a:solidFill>
              </a:rPr>
              <a:t>jak</a:t>
            </a:r>
            <a:r>
              <a:rPr lang="cs-CZ" sz="2000" b="1" dirty="0">
                <a:solidFill>
                  <a:srgbClr val="00B050"/>
                </a:solidFill>
              </a:rPr>
              <a:t> </a:t>
            </a:r>
            <a:r>
              <a:rPr lang="cs-CZ" sz="2000" b="1" u="sng" dirty="0">
                <a:solidFill>
                  <a:srgbClr val="00B050"/>
                </a:solidFill>
              </a:rPr>
              <a:t>před</a:t>
            </a:r>
            <a:r>
              <a:rPr lang="cs-CZ" sz="2000" b="1" dirty="0">
                <a:solidFill>
                  <a:srgbClr val="00B050"/>
                </a:solidFill>
              </a:rPr>
              <a:t>, </a:t>
            </a:r>
            <a:r>
              <a:rPr lang="cs-CZ" sz="2000" b="1" strike="sngStrike" dirty="0">
                <a:solidFill>
                  <a:srgbClr val="00B050"/>
                </a:solidFill>
              </a:rPr>
              <a:t>tak i po </a:t>
            </a:r>
            <a:r>
              <a:rPr lang="cs-CZ" sz="2000" b="1" u="sng" dirty="0">
                <a:solidFill>
                  <a:srgbClr val="00B050"/>
                </a:solidFill>
              </a:rPr>
              <a:t>soutěží</a:t>
            </a:r>
            <a:r>
              <a:rPr lang="cs-CZ" sz="2000" b="1" dirty="0">
                <a:solidFill>
                  <a:srgbClr val="00B050"/>
                </a:solidFill>
              </a:rPr>
              <a:t>. </a:t>
            </a:r>
          </a:p>
          <a:p>
            <a:pPr marL="0" indent="0">
              <a:buNone/>
            </a:pPr>
            <a:r>
              <a:rPr lang="cs-CZ" sz="2000" b="1" dirty="0">
                <a:solidFill>
                  <a:srgbClr val="00B050"/>
                </a:solidFill>
              </a:rPr>
              <a:t>Zpráva</a:t>
            </a:r>
            <a:r>
              <a:rPr lang="cs-CZ" sz="2000" dirty="0"/>
              <a:t> </a:t>
            </a:r>
            <a:r>
              <a:rPr lang="cs-CZ" sz="2000" dirty="0">
                <a:solidFill>
                  <a:srgbClr val="00B050"/>
                </a:solidFill>
              </a:rPr>
              <a:t>o správnosti měření, podepsaná všemi účastníky testu musí být přiložena k výsledkům.</a:t>
            </a:r>
          </a:p>
          <a:p>
            <a:pPr marL="0" indent="0">
              <a:buNone/>
            </a:pPr>
            <a:r>
              <a:rPr lang="cs-CZ" sz="2000" b="1" dirty="0">
                <a:solidFill>
                  <a:srgbClr val="00B050"/>
                </a:solidFill>
              </a:rPr>
              <a:t>V průběhu </a:t>
            </a:r>
            <a:r>
              <a:rPr lang="cs-CZ" sz="2000" dirty="0">
                <a:solidFill>
                  <a:srgbClr val="00B050"/>
                </a:solidFill>
              </a:rPr>
              <a:t>soutěží má celkový dohled nad měřeními. </a:t>
            </a:r>
            <a:r>
              <a:rPr lang="cs-CZ" sz="2000" b="1" dirty="0">
                <a:solidFill>
                  <a:srgbClr val="00B050"/>
                </a:solidFill>
              </a:rPr>
              <a:t>Ohlásí vrchnímu rozhodčímu</a:t>
            </a:r>
            <a:r>
              <a:rPr lang="cs-CZ" sz="2000" dirty="0">
                <a:solidFill>
                  <a:srgbClr val="00B050"/>
                </a:solidFill>
              </a:rPr>
              <a:t>, že zařízení pracuje správně a přesně.</a:t>
            </a:r>
          </a:p>
          <a:p>
            <a:pPr marL="0" indent="0">
              <a:buNone/>
            </a:pPr>
            <a:endParaRPr lang="cs-CZ" sz="2000" dirty="0"/>
          </a:p>
          <a:p>
            <a:endParaRPr lang="cs-CZ" sz="2000" dirty="0"/>
          </a:p>
        </p:txBody>
      </p:sp>
    </p:spTree>
    <p:extLst>
      <p:ext uri="{BB962C8B-B14F-4D97-AF65-F5344CB8AC3E}">
        <p14:creationId xmlns:p14="http://schemas.microsoft.com/office/powerpoint/2010/main" val="77558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txBox="1">
            <a:spLocks/>
          </p:cNvSpPr>
          <p:nvPr/>
        </p:nvSpPr>
        <p:spPr bwMode="auto">
          <a:xfrm>
            <a:off x="467544" y="185167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cs-CZ" b="1" dirty="0" smtClean="0"/>
              <a:t>Změny Soutěžních pravidel</a:t>
            </a:r>
            <a:endParaRPr lang="cs-CZ" b="1" dirty="0"/>
          </a:p>
        </p:txBody>
      </p:sp>
    </p:spTree>
    <p:extLst>
      <p:ext uri="{BB962C8B-B14F-4D97-AF65-F5344CB8AC3E}">
        <p14:creationId xmlns:p14="http://schemas.microsoft.com/office/powerpoint/2010/main" val="325628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half" idx="2"/>
          </p:nvPr>
        </p:nvSpPr>
        <p:spPr>
          <a:xfrm>
            <a:off x="251520" y="1000656"/>
            <a:ext cx="8147248" cy="2696896"/>
          </a:xfrm>
        </p:spPr>
        <p:txBody>
          <a:bodyPr>
            <a:noAutofit/>
          </a:bodyPr>
          <a:lstStyle/>
          <a:p>
            <a:pPr marL="0" indent="0">
              <a:buNone/>
            </a:pPr>
            <a:r>
              <a:rPr lang="cs-CZ" sz="2200" b="1" dirty="0"/>
              <a:t>SP 18.3 …. odstavec 2</a:t>
            </a:r>
          </a:p>
          <a:p>
            <a:pPr marL="0" indent="0">
              <a:buNone/>
            </a:pPr>
            <a:endParaRPr lang="cs-CZ" sz="2200" dirty="0" smtClean="0">
              <a:solidFill>
                <a:srgbClr val="FF0000"/>
              </a:solidFill>
            </a:endParaRPr>
          </a:p>
          <a:p>
            <a:pPr marL="0" indent="0">
              <a:buNone/>
            </a:pPr>
            <a:r>
              <a:rPr lang="cs-CZ" sz="2200" dirty="0" smtClean="0">
                <a:solidFill>
                  <a:srgbClr val="FF0000"/>
                </a:solidFill>
              </a:rPr>
              <a:t>Vrchní rozhodčí startů ( nebo není-li jmenován, pak vrchní rozhodčí soutěží na dráze) </a:t>
            </a:r>
            <a:r>
              <a:rPr lang="cs-CZ" sz="2200" dirty="0" smtClean="0"/>
              <a:t>má právo rozhodnout </a:t>
            </a:r>
            <a:r>
              <a:rPr lang="cs-CZ" sz="2200" dirty="0"/>
              <a:t>kteroukoliv záležitost týkající se startů, pokud nesouhlasí s rozhodnutím startovní skupiny, vyjma případů, kdy se jedná o zřejmý nezdařený start </a:t>
            </a:r>
          </a:p>
        </p:txBody>
      </p:sp>
      <p:sp>
        <p:nvSpPr>
          <p:cNvPr id="10" name="Rectangle 2"/>
          <p:cNvSpPr>
            <a:spLocks noChangeArrowheads="1"/>
          </p:cNvSpPr>
          <p:nvPr/>
        </p:nvSpPr>
        <p:spPr bwMode="auto">
          <a:xfrm>
            <a:off x="1524000" y="20259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226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11560" y="951570"/>
            <a:ext cx="8075240" cy="3672408"/>
          </a:xfrm>
        </p:spPr>
        <p:txBody>
          <a:bodyPr>
            <a:normAutofit fontScale="92500" lnSpcReduction="20000"/>
          </a:bodyPr>
          <a:lstStyle/>
          <a:p>
            <a:pPr marL="0" indent="0">
              <a:buNone/>
            </a:pPr>
            <a:r>
              <a:rPr lang="cs-CZ" sz="2200" b="1" dirty="0" smtClean="0"/>
              <a:t>SP 19.4 </a:t>
            </a:r>
            <a:r>
              <a:rPr lang="cs-CZ" sz="2200" dirty="0" smtClean="0"/>
              <a:t>– 2.odstavec</a:t>
            </a:r>
          </a:p>
          <a:p>
            <a:pPr marL="0" indent="0">
              <a:buNone/>
            </a:pPr>
            <a:r>
              <a:rPr lang="cs-CZ" sz="2200" dirty="0"/>
              <a:t>Příslušný rozhodčí </a:t>
            </a:r>
            <a:r>
              <a:rPr lang="cs-CZ" sz="2200" dirty="0" smtClean="0">
                <a:solidFill>
                  <a:srgbClr val="FF0000"/>
                </a:solidFill>
              </a:rPr>
              <a:t>obvykle </a:t>
            </a:r>
            <a:r>
              <a:rPr lang="cs-CZ" sz="2200" dirty="0" smtClean="0"/>
              <a:t>signalizuje zdařený </a:t>
            </a:r>
            <a:r>
              <a:rPr lang="cs-CZ" sz="2200" dirty="0"/>
              <a:t>pokus zvednutím bílého praporku a nezdařený pokus </a:t>
            </a:r>
            <a:r>
              <a:rPr lang="cs-CZ" sz="2200" dirty="0" smtClean="0"/>
              <a:t>zvednutím červeného praporku. </a:t>
            </a:r>
            <a:r>
              <a:rPr lang="cs-CZ" sz="2200" dirty="0" smtClean="0">
                <a:solidFill>
                  <a:srgbClr val="FF0000"/>
                </a:solidFill>
              </a:rPr>
              <a:t>Může být také schválena alternativní vizuální indikace.</a:t>
            </a:r>
          </a:p>
          <a:p>
            <a:pPr marL="0" indent="0">
              <a:buNone/>
            </a:pPr>
            <a:r>
              <a:rPr lang="cs-CZ" sz="2200" b="1" dirty="0" smtClean="0"/>
              <a:t>SP 31.14.4</a:t>
            </a:r>
          </a:p>
          <a:p>
            <a:pPr marL="0" indent="0">
              <a:buNone/>
            </a:pPr>
            <a:r>
              <a:rPr lang="cs-CZ" sz="2200" dirty="0"/>
              <a:t>Výkon nebude uznán, pokud atlet porušil P 17.3 Technických </a:t>
            </a:r>
            <a:r>
              <a:rPr lang="cs-CZ" sz="2200" dirty="0" smtClean="0"/>
              <a:t>pravidel</a:t>
            </a:r>
            <a:r>
              <a:rPr lang="cs-CZ" sz="2200" dirty="0" smtClean="0">
                <a:solidFill>
                  <a:srgbClr val="FF0000"/>
                </a:solidFill>
              </a:rPr>
              <a:t>. vyjma případů popsaných v pravidle 17.4.3 a 17.4.4 TP,</a:t>
            </a:r>
            <a:r>
              <a:rPr lang="cs-CZ" sz="2200" dirty="0" smtClean="0"/>
              <a:t>  a ani </a:t>
            </a:r>
            <a:r>
              <a:rPr lang="cs-CZ" sz="2200" dirty="0"/>
              <a:t>v případě jednotlivého </a:t>
            </a:r>
            <a:r>
              <a:rPr lang="cs-CZ" sz="2200" dirty="0" smtClean="0"/>
              <a:t>závodu/disciplíny, </a:t>
            </a:r>
            <a:r>
              <a:rPr lang="cs-CZ" sz="2200" dirty="0"/>
              <a:t>pokud atlet zaznamenal chybný start dle P 39.8.3 Technických </a:t>
            </a:r>
            <a:r>
              <a:rPr lang="cs-CZ" sz="2200" dirty="0" smtClean="0"/>
              <a:t>pravidel</a:t>
            </a:r>
          </a:p>
          <a:p>
            <a:pPr marL="0" indent="0">
              <a:buNone/>
            </a:pPr>
            <a:r>
              <a:rPr lang="cs-CZ" sz="2200" b="1" dirty="0" smtClean="0"/>
              <a:t>SP 32 </a:t>
            </a:r>
            <a:r>
              <a:rPr lang="cs-CZ" sz="2200" dirty="0" smtClean="0"/>
              <a:t>– světový rekord v běhu na 50 km (mužů i žen) – </a:t>
            </a:r>
            <a:r>
              <a:rPr lang="cs-CZ" sz="2200" dirty="0" smtClean="0">
                <a:solidFill>
                  <a:srgbClr val="FF0000"/>
                </a:solidFill>
              </a:rPr>
              <a:t>počátečním rekordem budou nejlepší výkony, které odpovídají SP 31 WA k 1.1.2022. Výkony musí být lepší než 2:43:38 u mužů a 3:07:20 u čistě ženských závodů </a:t>
            </a:r>
            <a:r>
              <a:rPr lang="cs-CZ" sz="2200" dirty="0">
                <a:solidFill>
                  <a:srgbClr val="FF0000"/>
                </a:solidFill>
              </a:rPr>
              <a:t>a u žen </a:t>
            </a:r>
            <a:r>
              <a:rPr lang="cs-CZ" sz="2200" dirty="0" smtClean="0">
                <a:solidFill>
                  <a:srgbClr val="FF0000"/>
                </a:solidFill>
              </a:rPr>
              <a:t>ve smíšených závodech lepší než 2:59:54</a:t>
            </a:r>
            <a:endParaRPr lang="cs-CZ" sz="2200" dirty="0">
              <a:solidFill>
                <a:srgbClr val="FF0000"/>
              </a:solidFill>
            </a:endParaRPr>
          </a:p>
        </p:txBody>
      </p:sp>
      <p:sp>
        <p:nvSpPr>
          <p:cNvPr id="6" name="Rectangle 1"/>
          <p:cNvSpPr>
            <a:spLocks noChangeArrowheads="1"/>
          </p:cNvSpPr>
          <p:nvPr/>
        </p:nvSpPr>
        <p:spPr bwMode="auto">
          <a:xfrm>
            <a:off x="1881188" y="192235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4300538" y="8769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2128838" y="217952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4519800"/>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1733</Words>
  <Application>Microsoft Office PowerPoint</Application>
  <PresentationFormat>Předvádění na obrazovce (16:9)</PresentationFormat>
  <Paragraphs>177</Paragraphs>
  <Slides>30</Slides>
  <Notes>3</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Změny Pravidel atletiky platné od 1.11.2021 </vt:lpstr>
      <vt:lpstr>Prezentace aplikace PowerPoint</vt:lpstr>
      <vt:lpstr>Změny pravidel</vt:lpstr>
      <vt:lpstr>Struktura pravidel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Změny Technických pravidel</vt:lpstr>
      <vt:lpstr>Změny TP 5 platné od prosince 2020, schválené 16.6.2021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Změna posuzování odrazu/přešlapu TP 29, změna tvaru plastelíny u skoku do dálky a trojskoku </vt:lpstr>
      <vt:lpstr>Prezentace aplikace PowerPoint</vt:lpstr>
      <vt:lpstr>Prezentace aplikace PowerPoint</vt:lpstr>
      <vt:lpstr>Chodecké závody</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Milan Gattringer</dc:creator>
  <cp:lastModifiedBy>Lída</cp:lastModifiedBy>
  <cp:revision>89</cp:revision>
  <cp:lastPrinted>2016-10-03T13:10:41Z</cp:lastPrinted>
  <dcterms:created xsi:type="dcterms:W3CDTF">2015-10-02T07:24:53Z</dcterms:created>
  <dcterms:modified xsi:type="dcterms:W3CDTF">2023-11-29T20:26:18Z</dcterms:modified>
</cp:coreProperties>
</file>